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8" r:id="rId2"/>
    <p:sldId id="259" r:id="rId3"/>
    <p:sldId id="270" r:id="rId4"/>
    <p:sldId id="271" r:id="rId5"/>
    <p:sldId id="269" r:id="rId6"/>
    <p:sldId id="332" r:id="rId7"/>
    <p:sldId id="273" r:id="rId8"/>
    <p:sldId id="272" r:id="rId9"/>
    <p:sldId id="324" r:id="rId10"/>
    <p:sldId id="262" r:id="rId11"/>
    <p:sldId id="325" r:id="rId12"/>
    <p:sldId id="326" r:id="rId13"/>
    <p:sldId id="277" r:id="rId14"/>
    <p:sldId id="280" r:id="rId15"/>
    <p:sldId id="263" r:id="rId16"/>
    <p:sldId id="281" r:id="rId17"/>
    <p:sldId id="327" r:id="rId18"/>
    <p:sldId id="283" r:id="rId19"/>
    <p:sldId id="285" r:id="rId20"/>
    <p:sldId id="286" r:id="rId21"/>
    <p:sldId id="290" r:id="rId22"/>
    <p:sldId id="291" r:id="rId23"/>
    <p:sldId id="302" r:id="rId24"/>
    <p:sldId id="294" r:id="rId25"/>
    <p:sldId id="303" r:id="rId26"/>
    <p:sldId id="305" r:id="rId27"/>
    <p:sldId id="306" r:id="rId28"/>
    <p:sldId id="298" r:id="rId29"/>
    <p:sldId id="328" r:id="rId30"/>
    <p:sldId id="307" r:id="rId31"/>
    <p:sldId id="320" r:id="rId32"/>
    <p:sldId id="308" r:id="rId33"/>
    <p:sldId id="321" r:id="rId34"/>
    <p:sldId id="322" r:id="rId35"/>
    <p:sldId id="310" r:id="rId36"/>
    <p:sldId id="311" r:id="rId37"/>
    <p:sldId id="330" r:id="rId38"/>
    <p:sldId id="312" r:id="rId39"/>
    <p:sldId id="313" r:id="rId40"/>
    <p:sldId id="314" r:id="rId41"/>
    <p:sldId id="315" r:id="rId42"/>
    <p:sldId id="323" r:id="rId43"/>
    <p:sldId id="317" r:id="rId44"/>
    <p:sldId id="318" r:id="rId45"/>
    <p:sldId id="331" r:id="rId46"/>
    <p:sldId id="319" r:id="rId47"/>
    <p:sldId id="264" r:id="rId4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6600"/>
    <a:srgbClr val="929A4A"/>
    <a:srgbClr val="013657"/>
    <a:srgbClr val="9999FF"/>
    <a:srgbClr val="FF33CC"/>
    <a:srgbClr val="002774"/>
    <a:srgbClr val="EAB200"/>
    <a:srgbClr val="0937C9"/>
    <a:srgbClr val="3F3F3F"/>
    <a:srgbClr val="01406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12" autoAdjust="0"/>
    <p:restoredTop sz="94674" autoAdjust="0"/>
  </p:normalViewPr>
  <p:slideViewPr>
    <p:cSldViewPr snapToGrid="0" showGuides="1">
      <p:cViewPr>
        <p:scale>
          <a:sx n="70" d="100"/>
          <a:sy n="70" d="100"/>
        </p:scale>
        <p:origin x="-396" y="-936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3"/>
              <c:layout>
                <c:manualLayout>
                  <c:x val="2.3584905660378329E-3"/>
                  <c:y val="3.0042918454935893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4865.8</c:v>
                </c:pt>
                <c:pt idx="1">
                  <c:v>5187.9000000000005</c:v>
                </c:pt>
                <c:pt idx="2">
                  <c:v>5391.9</c:v>
                </c:pt>
                <c:pt idx="3">
                  <c:v>5615.7</c:v>
                </c:pt>
                <c:pt idx="4">
                  <c:v>5860.2</c:v>
                </c:pt>
              </c:numCache>
            </c:numRef>
          </c:val>
        </c:ser>
        <c:shape val="cone"/>
        <c:axId val="96556544"/>
        <c:axId val="96558080"/>
        <c:axId val="0"/>
      </c:bar3DChart>
      <c:catAx>
        <c:axId val="96556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96558080"/>
        <c:crosses val="autoZero"/>
        <c:auto val="1"/>
        <c:lblAlgn val="ctr"/>
        <c:lblOffset val="100"/>
      </c:catAx>
      <c:valAx>
        <c:axId val="96558080"/>
        <c:scaling>
          <c:orientation val="minMax"/>
        </c:scaling>
        <c:delete val="1"/>
        <c:axPos val="l"/>
        <c:numFmt formatCode="General" sourceLinked="1"/>
        <c:tickLblPos val="none"/>
        <c:crossAx val="965565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view3D>
      <c:rAngAx val="1"/>
    </c:view3D>
    <c:plotArea>
      <c:layout>
        <c:manualLayout>
          <c:layoutTarget val="inner"/>
          <c:xMode val="edge"/>
          <c:yMode val="edge"/>
          <c:x val="1.3947011810456983E-2"/>
          <c:y val="0.2263844647443817"/>
          <c:w val="0.82015905597189465"/>
          <c:h val="0.660682187882934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1588529964332313E-2"/>
                </c:manualLayout>
              </c:layout>
              <c:showVal val="1"/>
            </c:dLbl>
            <c:dLbl>
              <c:idx val="1"/>
              <c:layout>
                <c:manualLayout>
                  <c:x val="1.9168405587508163E-2"/>
                  <c:y val="-1.600452135811465E-2"/>
                </c:manualLayout>
              </c:layout>
              <c:showVal val="1"/>
            </c:dLbl>
            <c:dLbl>
              <c:idx val="2"/>
              <c:layout>
                <c:manualLayout>
                  <c:x val="1.6638612481212778E-2"/>
                  <c:y val="-3.1588529964332188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271.39999999999969</c:v>
                </c:pt>
                <c:pt idx="1">
                  <c:v>276.10000000000002</c:v>
                </c:pt>
                <c:pt idx="2">
                  <c:v>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8302473729334183E-2"/>
                  <c:y val="-2.3691397473249633E-2"/>
                </c:manualLayout>
              </c:layout>
              <c:showVal val="1"/>
            </c:dLbl>
            <c:dLbl>
              <c:idx val="1"/>
              <c:layout>
                <c:manualLayout>
                  <c:x val="2.329405747369789E-2"/>
                  <c:y val="-3.685328495838771E-2"/>
                </c:manualLayout>
              </c:layout>
              <c:showVal val="1"/>
            </c:dLbl>
            <c:dLbl>
              <c:idx val="2"/>
              <c:layout>
                <c:manualLayout>
                  <c:x val="2.4957859791451029E-2"/>
                  <c:y val="-6.2911574444596524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114.9</c:v>
                </c:pt>
                <c:pt idx="1">
                  <c:v>116.6</c:v>
                </c:pt>
                <c:pt idx="2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dLbls>
            <c:dLbl>
              <c:idx val="0"/>
              <c:layout>
                <c:manualLayout>
                  <c:x val="1.4057925654740648E-2"/>
                  <c:y val="-3.7694150471384441E-2"/>
                </c:manualLayout>
              </c:layout>
              <c:showVal val="1"/>
            </c:dLbl>
            <c:dLbl>
              <c:idx val="1"/>
              <c:layout>
                <c:manualLayout>
                  <c:x val="3.3277224962425592E-2"/>
                  <c:y val="-2.1059019976221612E-2"/>
                </c:manualLayout>
              </c:layout>
              <c:showVal val="1"/>
            </c:dLbl>
            <c:dLbl>
              <c:idx val="2"/>
              <c:layout>
                <c:manualLayout>
                  <c:x val="2.329405747369789E-2"/>
                  <c:y val="-2.8956152467304642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117.4</c:v>
                </c:pt>
                <c:pt idx="1">
                  <c:v>117.4</c:v>
                </c:pt>
                <c:pt idx="2">
                  <c:v>0</c:v>
                </c:pt>
              </c:numCache>
            </c:numRef>
          </c:val>
        </c:ser>
        <c:shape val="cylinder"/>
        <c:axId val="143187968"/>
        <c:axId val="143998976"/>
        <c:axId val="143988032"/>
      </c:bar3DChart>
      <c:catAx>
        <c:axId val="143187968"/>
        <c:scaling>
          <c:orientation val="minMax"/>
        </c:scaling>
        <c:axPos val="b"/>
        <c:tickLblPos val="nextTo"/>
        <c:crossAx val="143998976"/>
        <c:crosses val="autoZero"/>
        <c:auto val="1"/>
        <c:lblAlgn val="ctr"/>
        <c:lblOffset val="100"/>
      </c:catAx>
      <c:valAx>
        <c:axId val="143998976"/>
        <c:scaling>
          <c:orientation val="minMax"/>
        </c:scaling>
        <c:delete val="1"/>
        <c:axPos val="l"/>
        <c:numFmt formatCode="General" sourceLinked="1"/>
        <c:tickLblPos val="none"/>
        <c:crossAx val="143187968"/>
        <c:crosses val="autoZero"/>
        <c:crossBetween val="between"/>
      </c:valAx>
      <c:serAx>
        <c:axId val="143988032"/>
        <c:scaling>
          <c:orientation val="minMax"/>
        </c:scaling>
        <c:axPos val="b"/>
        <c:tickLblPos val="nextTo"/>
        <c:crossAx val="143998976"/>
        <c:crosses val="autoZero"/>
      </c:serAx>
    </c:plotArea>
    <c:legend>
      <c:legendPos val="r"/>
      <c:layout>
        <c:manualLayout>
          <c:xMode val="edge"/>
          <c:yMode val="edge"/>
          <c:x val="0.627830030528163"/>
          <c:y val="0.33645440726368736"/>
          <c:w val="0.12371074680452279"/>
          <c:h val="0.22793736315325941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6790660389501341"/>
          <c:y val="0.13437510749486525"/>
          <c:w val="0.55264478249581028"/>
          <c:h val="0.7565573326771656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ЛО</c:v>
                </c:pt>
              </c:strCache>
            </c:strRef>
          </c:tx>
          <c:dLbls>
            <c:dLbl>
              <c:idx val="0"/>
              <c:layout>
                <c:manualLayout>
                  <c:x val="-0.10013539574049214"/>
                  <c:y val="-2.204250833865079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6.8005196339326113E-2"/>
                  <c:y val="-3.13776444346752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8.7517153393388447E-2"/>
                  <c:y val="3.09829171904692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158.5</c:v>
                </c:pt>
                <c:pt idx="1">
                  <c:v>235.6</c:v>
                </c:pt>
                <c:pt idx="2">
                  <c:v>235.6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БМР</c:v>
                </c:pt>
              </c:strCache>
            </c:strRef>
          </c:tx>
          <c:dLbls>
            <c:dLbl>
              <c:idx val="0"/>
              <c:layout>
                <c:manualLayout>
                  <c:x val="-4.9938026954907622E-2"/>
                  <c:y val="-3.0153453265684859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5.5397982219045634E-2"/>
                  <c:y val="2.19966514053436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8.5528127179902741E-2"/>
                  <c:y val="2.78846254714222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2.7</c:v>
                </c:pt>
                <c:pt idx="1">
                  <c:v>2.2000000000000002</c:v>
                </c:pt>
                <c:pt idx="2">
                  <c:v>2.8</c:v>
                </c:pt>
              </c:numCache>
            </c:numRef>
          </c:val>
        </c:ser>
        <c:shape val="cylinder"/>
        <c:axId val="144426880"/>
        <c:axId val="144428416"/>
        <c:axId val="0"/>
      </c:bar3DChart>
      <c:catAx>
        <c:axId val="144426880"/>
        <c:scaling>
          <c:orientation val="minMax"/>
        </c:scaling>
        <c:axPos val="b"/>
        <c:numFmt formatCode="General" sourceLinked="1"/>
        <c:tickLblPos val="nextTo"/>
        <c:crossAx val="144428416"/>
        <c:crosses val="autoZero"/>
        <c:auto val="1"/>
        <c:lblAlgn val="ctr"/>
        <c:lblOffset val="100"/>
      </c:catAx>
      <c:valAx>
        <c:axId val="144428416"/>
        <c:scaling>
          <c:orientation val="minMax"/>
        </c:scaling>
        <c:delete val="1"/>
        <c:axPos val="l"/>
        <c:numFmt formatCode="General" sourceLinked="1"/>
        <c:tickLblPos val="none"/>
        <c:crossAx val="144426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6290735491837"/>
          <c:y val="0.24293802953038024"/>
          <c:w val="0.24264058398950131"/>
          <c:h val="0.34614922553072575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946144678093538"/>
          <c:y val="4.0948542352803293E-3"/>
          <c:w val="0.56431146755256434"/>
          <c:h val="0.90786577970619253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FF33CC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Pt>
            <c:idx val="6"/>
            <c:spPr>
              <a:solidFill>
                <a:srgbClr val="9999FF"/>
              </a:solidFill>
            </c:spPr>
          </c:dPt>
          <c:dPt>
            <c:idx val="7"/>
            <c:spPr>
              <a:solidFill>
                <a:srgbClr val="CC6600"/>
              </a:solidFill>
            </c:spPr>
          </c:dPt>
          <c:dPt>
            <c:idx val="8"/>
            <c:explosion val="16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9"/>
            <c:explosion val="50"/>
            <c:spPr>
              <a:solidFill>
                <a:srgbClr val="FF0000"/>
              </a:solidFill>
            </c:spPr>
          </c:dPt>
          <c:dPt>
            <c:idx val="10"/>
            <c:explosion val="16"/>
          </c:dPt>
          <c:dPt>
            <c:idx val="11"/>
            <c:explosion val="3"/>
          </c:dPt>
          <c:dLbls>
            <c:dLbl>
              <c:idx val="0"/>
              <c:layout>
                <c:manualLayout>
                  <c:x val="6.9322328963448768E-2"/>
                  <c:y val="-0.1910829873799493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39637,5</a:t>
                    </a:r>
                    <a:endParaRPr lang="ru-RU" smtClean="0"/>
                  </a:p>
                  <a:p>
                    <a:r>
                      <a:rPr lang="en-US" smtClean="0"/>
                      <a:t> </a:t>
                    </a:r>
                    <a:r>
                      <a:rPr lang="en-US"/>
                      <a:t>58%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-4.6816411738054342E-2"/>
                  <c:y val="0.1218855933193903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2813,4 </a:t>
                    </a:r>
                    <a:endParaRPr lang="ru-RU" dirty="0" smtClean="0"/>
                  </a:p>
                  <a:p>
                    <a:r>
                      <a:rPr lang="en-US" dirty="0" smtClean="0"/>
                      <a:t>4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6.7456453523312004E-2"/>
                  <c:y val="1.85301827030455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190</a:t>
                    </a:r>
                    <a:endParaRPr lang="ru-RU" dirty="0" smtClean="0"/>
                  </a:p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0%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3.9566088063640505E-3"/>
                  <c:y val="-8.46328987360282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1637,7 </a:t>
                    </a:r>
                    <a:endParaRPr lang="ru-RU" dirty="0" smtClean="0"/>
                  </a:p>
                  <a:p>
                    <a:r>
                      <a:rPr lang="en-US" dirty="0" smtClean="0"/>
                      <a:t>3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2.2573937588313126E-2"/>
                  <c:y val="-5.69047706180344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11955 </a:t>
                    </a:r>
                    <a:endParaRPr lang="ru-RU" dirty="0" smtClean="0"/>
                  </a:p>
                  <a:p>
                    <a:r>
                      <a:rPr lang="en-US" dirty="0" smtClean="0"/>
                      <a:t>17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2.0211164784223845E-3"/>
                  <c:y val="-7.41558756241226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6926,6</a:t>
                    </a:r>
                    <a:endParaRPr lang="ru-RU" dirty="0" smtClean="0"/>
                  </a:p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10%</a:t>
                    </a:r>
                  </a:p>
                </c:rich>
              </c:tx>
              <c:showVal val="1"/>
              <c:showPercent val="1"/>
            </c:dLbl>
            <c:dLbl>
              <c:idx val="6"/>
              <c:layout>
                <c:manualLayout>
                  <c:x val="2.0166294032156334E-2"/>
                  <c:y val="-8.36630308982547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1891,6 </a:t>
                    </a:r>
                    <a:endParaRPr lang="ru-RU" dirty="0" smtClean="0"/>
                  </a:p>
                  <a:p>
                    <a:r>
                      <a:rPr lang="en-US" dirty="0" smtClean="0"/>
                      <a:t>3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7"/>
              <c:layout>
                <c:manualLayout>
                  <c:x val="-1.0473623392215426E-2"/>
                  <c:y val="0.152017594331174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3609,8 </a:t>
                    </a:r>
                    <a:endParaRPr lang="ru-RU" dirty="0" smtClean="0"/>
                  </a:p>
                  <a:p>
                    <a:r>
                      <a:rPr lang="en-US" dirty="0" smtClean="0"/>
                      <a:t>5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8"/>
              <c:layout>
                <c:manualLayout>
                  <c:x val="-3.0685208314567207E-3"/>
                  <c:y val="-7.35882385468619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 </a:t>
                    </a:r>
                    <a:endParaRPr lang="ru-RU" dirty="0" smtClean="0"/>
                  </a:p>
                  <a:p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200 </a:t>
                    </a:r>
                    <a:endParaRPr lang="ru-RU" dirty="0" smtClean="0"/>
                  </a:p>
                  <a:p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0"/>
              <c:layout>
                <c:manualLayout>
                  <c:x val="-5.5051539184434589E-3"/>
                  <c:y val="8.8930399891534728E-2"/>
                </c:manualLayout>
              </c:layout>
              <c:tx>
                <c:rich>
                  <a:bodyPr/>
                  <a:lstStyle/>
                  <a:p>
                    <a:endParaRPr lang="ru-RU" dirty="0" smtClean="0"/>
                  </a:p>
                  <a:p>
                    <a:r>
                      <a:rPr lang="en-US" dirty="0" smtClean="0"/>
                      <a:t>62,4</a:t>
                    </a:r>
                    <a:endParaRPr lang="ru-RU" dirty="0" smtClean="0"/>
                  </a:p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0%</a:t>
                    </a:r>
                  </a:p>
                </c:rich>
              </c:tx>
              <c:showVal val="1"/>
              <c:showPercent val="1"/>
            </c:dLbl>
            <c:dLbl>
              <c:idx val="11"/>
              <c:layout>
                <c:manualLayout>
                  <c:x val="0.19200413281473724"/>
                  <c:y val="-0.3106640160814922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3922,2 </a:t>
                    </a:r>
                    <a:r>
                      <a:rPr lang="ru-RU" baseline="0" dirty="0" smtClean="0"/>
                      <a:t> ; </a:t>
                    </a:r>
                    <a:r>
                      <a:rPr lang="en-US" dirty="0" smtClean="0"/>
                      <a:t>5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>
                  <a:solidFill>
                    <a:srgbClr val="FFFF00"/>
                  </a:solidFill>
                </a:ln>
              </c:spPr>
            </c:leaderLines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 на нефтепродукты</c:v>
                </c:pt>
                <c:pt idx="2">
                  <c:v>Единый сельскохозяйственный налог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Доходы от аренды земельных участков</c:v>
                </c:pt>
                <c:pt idx="6">
                  <c:v>Доходы от сдачи имущества в аренду</c:v>
                </c:pt>
                <c:pt idx="7">
                  <c:v>Прочие доходы от использования муниципальной собственноости</c:v>
                </c:pt>
                <c:pt idx="8">
                  <c:v>Доходы от реализации муниципального имущества</c:v>
                </c:pt>
                <c:pt idx="9">
                  <c:v>Доходы от продажи земельных участков</c:v>
                </c:pt>
                <c:pt idx="10">
                  <c:v>Штрафы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39637.5</c:v>
                </c:pt>
                <c:pt idx="1">
                  <c:v>2813.4</c:v>
                </c:pt>
                <c:pt idx="2">
                  <c:v>190</c:v>
                </c:pt>
                <c:pt idx="3">
                  <c:v>1637.7</c:v>
                </c:pt>
                <c:pt idx="4">
                  <c:v>11955</c:v>
                </c:pt>
                <c:pt idx="5">
                  <c:v>6926.6</c:v>
                </c:pt>
                <c:pt idx="6">
                  <c:v>1891.6</c:v>
                </c:pt>
                <c:pt idx="7">
                  <c:v>3609.8</c:v>
                </c:pt>
                <c:pt idx="8">
                  <c:v>50</c:v>
                </c:pt>
                <c:pt idx="9">
                  <c:v>200</c:v>
                </c:pt>
                <c:pt idx="10">
                  <c:v>62.4</c:v>
                </c:pt>
              </c:numCache>
            </c:numRef>
          </c:val>
        </c:ser>
        <c:gapWidth val="100"/>
        <c:secondPieSize val="75"/>
        <c:serLines>
          <c:spPr>
            <a:ln w="19050" cap="flat" cmpd="sng" algn="ctr">
              <a:solidFill>
                <a:schemeClr val="accent2"/>
              </a:solidFill>
              <a:prstDash val="solid"/>
              <a:miter lim="800000"/>
            </a:ln>
            <a:effectLst/>
          </c:spPr>
        </c:serLines>
      </c:ofPieChart>
    </c:plotArea>
    <c:legend>
      <c:legendPos val="b"/>
      <c:layout>
        <c:manualLayout>
          <c:xMode val="edge"/>
          <c:yMode val="edge"/>
          <c:x val="0"/>
          <c:y val="0.65190901620804653"/>
          <c:w val="0.9173675691009574"/>
          <c:h val="0.34809098379195447"/>
        </c:manualLayout>
      </c:layout>
      <c:txPr>
        <a:bodyPr/>
        <a:lstStyle/>
        <a:p>
          <a:pPr>
            <a:defRPr sz="1300" baseline="0">
              <a:solidFill>
                <a:schemeClr val="accent2">
                  <a:lumMod val="60000"/>
                  <a:lumOff val="4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7300899468010158E-3"/>
          <c:w val="1"/>
          <c:h val="0.956091915713068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72.2</c:v>
                </c:pt>
                <c:pt idx="1">
                  <c:v>27.6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4.3429313977021884E-2"/>
          <c:y val="3.8470121034472664E-2"/>
          <c:w val="0.94971342592134256"/>
          <c:h val="0.9294714447701334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3.0178783709237773E-2"/>
                  <c:y val="6.411686839078779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017878370923777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1625287631464875E-2"/>
                  <c:y val="1.72683891722259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Физическая культура и спорт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0.3220000000000019</c:v>
                </c:pt>
                <c:pt idx="1">
                  <c:v>0.20300000000000001</c:v>
                </c:pt>
                <c:pt idx="2">
                  <c:v>0.44800000000000001</c:v>
                </c:pt>
              </c:numCache>
            </c:numRef>
          </c:val>
        </c:ser>
        <c:dLbls>
          <c:showVal val="1"/>
        </c:dLbls>
        <c:gapWidth val="75"/>
        <c:shape val="cylinder"/>
        <c:axId val="150649856"/>
        <c:axId val="150651648"/>
        <c:axId val="0"/>
      </c:bar3DChart>
      <c:catAx>
        <c:axId val="150649856"/>
        <c:scaling>
          <c:orientation val="minMax"/>
        </c:scaling>
        <c:delete val="1"/>
        <c:axPos val="b"/>
        <c:majorTickMark val="none"/>
        <c:tickLblPos val="none"/>
        <c:crossAx val="150651648"/>
        <c:crosses val="autoZero"/>
        <c:auto val="1"/>
        <c:lblAlgn val="ctr"/>
        <c:lblOffset val="100"/>
      </c:catAx>
      <c:valAx>
        <c:axId val="150651648"/>
        <c:scaling>
          <c:orientation val="minMax"/>
        </c:scaling>
        <c:delete val="1"/>
        <c:axPos val="l"/>
        <c:numFmt formatCode="0.0%" sourceLinked="1"/>
        <c:majorTickMark val="none"/>
        <c:tickLblPos val="none"/>
        <c:crossAx val="1506498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1326808769888153"/>
          <c:y val="5.7368157169330004E-2"/>
          <c:w val="0.74776622409580573"/>
          <c:h val="0.62374560604358553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dLbls>
            <c:dLbl>
              <c:idx val="0"/>
              <c:layout>
                <c:manualLayout>
                  <c:x val="0.12649924041263463"/>
                  <c:y val="6.3308703226876803E-2"/>
                </c:manualLayout>
              </c:layout>
              <c:showVal val="1"/>
            </c:dLbl>
            <c:dLbl>
              <c:idx val="1"/>
              <c:layout>
                <c:manualLayout>
                  <c:x val="0.11709943655197062"/>
                  <c:y val="-5.2289984635358324E-3"/>
                </c:manualLayout>
              </c:layout>
              <c:showVal val="1"/>
            </c:dLbl>
            <c:dLbl>
              <c:idx val="2"/>
              <c:layout>
                <c:manualLayout>
                  <c:x val="0.10329554887837702"/>
                  <c:y val="7.3733672119186567E-3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0.98299999999999998</c:v>
                </c:pt>
                <c:pt idx="1">
                  <c:v>0.95900000000000063</c:v>
                </c:pt>
                <c:pt idx="2">
                  <c:v>0.96000000000000063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dLbls>
            <c:dLbl>
              <c:idx val="0"/>
              <c:layout>
                <c:manualLayout>
                  <c:x val="0.11953867183702002"/>
                  <c:y val="-1.7514676406416629E-2"/>
                </c:manualLayout>
              </c:layout>
              <c:showVal val="1"/>
            </c:dLbl>
            <c:dLbl>
              <c:idx val="1"/>
              <c:layout>
                <c:manualLayout>
                  <c:x val="0.12559095874584628"/>
                  <c:y val="-1.6092840267686821E-2"/>
                </c:manualLayout>
              </c:layout>
              <c:showVal val="1"/>
            </c:dLbl>
            <c:dLbl>
              <c:idx val="2"/>
              <c:layout>
                <c:manualLayout>
                  <c:x val="0.11953867183702002"/>
                  <c:y val="-2.8855143526920719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0.0%</c:formatCode>
                <c:ptCount val="3"/>
                <c:pt idx="0">
                  <c:v>1.7000000000000001E-2</c:v>
                </c:pt>
                <c:pt idx="1">
                  <c:v>4.1000000000000002E-2</c:v>
                </c:pt>
                <c:pt idx="2">
                  <c:v>4.0000000000000022E-2</c:v>
                </c:pt>
              </c:numCache>
            </c:numRef>
          </c:val>
        </c:ser>
        <c:dLbls>
          <c:showVal val="1"/>
        </c:dLbls>
        <c:shape val="cylinder"/>
        <c:axId val="151219584"/>
        <c:axId val="151266432"/>
        <c:axId val="0"/>
      </c:bar3DChart>
      <c:catAx>
        <c:axId val="151219584"/>
        <c:scaling>
          <c:orientation val="minMax"/>
        </c:scaling>
        <c:delete val="1"/>
        <c:axPos val="b"/>
        <c:numFmt formatCode="General" sourceLinked="1"/>
        <c:tickLblPos val="none"/>
        <c:crossAx val="151266432"/>
        <c:crosses val="autoZero"/>
        <c:auto val="1"/>
        <c:lblAlgn val="ctr"/>
        <c:lblOffset val="100"/>
      </c:catAx>
      <c:valAx>
        <c:axId val="151266432"/>
        <c:scaling>
          <c:orientation val="minMax"/>
        </c:scaling>
        <c:axPos val="l"/>
        <c:numFmt formatCode="0%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5121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7624301008827477"/>
          <c:w val="0.58369425825510868"/>
          <c:h val="0.12165753929062201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82.3</c:v>
                </c:pt>
                <c:pt idx="1">
                  <c:v>253.1</c:v>
                </c:pt>
                <c:pt idx="2">
                  <c:v>208.8</c:v>
                </c:pt>
                <c:pt idx="3">
                  <c:v>196.2</c:v>
                </c:pt>
                <c:pt idx="4">
                  <c:v>176.2</c:v>
                </c:pt>
              </c:numCache>
            </c:numRef>
          </c:val>
        </c:ser>
        <c:axId val="117790976"/>
        <c:axId val="117796864"/>
      </c:barChart>
      <c:catAx>
        <c:axId val="117790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17796864"/>
        <c:crosses val="autoZero"/>
        <c:auto val="1"/>
        <c:lblAlgn val="ctr"/>
        <c:lblOffset val="100"/>
      </c:catAx>
      <c:valAx>
        <c:axId val="117796864"/>
        <c:scaling>
          <c:orientation val="minMax"/>
        </c:scaling>
        <c:delete val="1"/>
        <c:axPos val="l"/>
        <c:numFmt formatCode="General" sourceLinked="1"/>
        <c:tickLblPos val="none"/>
        <c:crossAx val="1177909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4"/>
              <c:layout>
                <c:manualLayout>
                  <c:x val="7.5376526523041835E-3"/>
                  <c:y val="-1.339285714285727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</c:v>
                </c:pt>
                <c:pt idx="1">
                  <c:v>45.3</c:v>
                </c:pt>
                <c:pt idx="2">
                  <c:v>48.7</c:v>
                </c:pt>
                <c:pt idx="3">
                  <c:v>52.2</c:v>
                </c:pt>
                <c:pt idx="4">
                  <c:v>56</c:v>
                </c:pt>
              </c:numCache>
            </c:numRef>
          </c:val>
        </c:ser>
        <c:shape val="cone"/>
        <c:axId val="134688128"/>
        <c:axId val="134698112"/>
        <c:axId val="0"/>
      </c:bar3DChart>
      <c:catAx>
        <c:axId val="134688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4698112"/>
        <c:crosses val="autoZero"/>
        <c:auto val="1"/>
        <c:lblAlgn val="ctr"/>
        <c:lblOffset val="100"/>
      </c:catAx>
      <c:valAx>
        <c:axId val="134698112"/>
        <c:scaling>
          <c:orientation val="minMax"/>
        </c:scaling>
        <c:delete val="1"/>
        <c:axPos val="l"/>
        <c:numFmt formatCode="General" sourceLinked="1"/>
        <c:tickLblPos val="none"/>
        <c:crossAx val="1346881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-3.1366245192302571E-2"/>
                </c:manualLayout>
              </c:layout>
              <c:showVal val="1"/>
            </c:dLbl>
            <c:dLbl>
              <c:idx val="3"/>
              <c:layout>
                <c:manualLayout>
                  <c:x val="3.5765358968741202E-3"/>
                  <c:y val="-8.961784340657971E-3"/>
                </c:manualLayout>
              </c:layout>
              <c:showVal val="1"/>
            </c:dLbl>
            <c:dLbl>
              <c:idx val="4"/>
              <c:layout>
                <c:manualLayout>
                  <c:x val="8.9413397421852728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3271.6</c:v>
                </c:pt>
                <c:pt idx="1">
                  <c:v>3438.5</c:v>
                </c:pt>
                <c:pt idx="2">
                  <c:v>3668.8</c:v>
                </c:pt>
                <c:pt idx="3">
                  <c:v>3918.3</c:v>
                </c:pt>
                <c:pt idx="4">
                  <c:v>4188.7</c:v>
                </c:pt>
              </c:numCache>
            </c:numRef>
          </c:val>
        </c:ser>
        <c:shape val="cylinder"/>
        <c:axId val="135926144"/>
        <c:axId val="135927680"/>
        <c:axId val="0"/>
      </c:bar3DChart>
      <c:catAx>
        <c:axId val="135926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5927680"/>
        <c:crosses val="autoZero"/>
        <c:auto val="1"/>
        <c:lblAlgn val="ctr"/>
        <c:lblOffset val="100"/>
      </c:catAx>
      <c:valAx>
        <c:axId val="135927680"/>
        <c:scaling>
          <c:orientation val="minMax"/>
        </c:scaling>
        <c:delete val="1"/>
        <c:axPos val="l"/>
        <c:numFmt formatCode="General" sourceLinked="1"/>
        <c:tickLblPos val="none"/>
        <c:crossAx val="1359261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9341894865615214E-2"/>
          <c:y val="7.1694274725263088E-2"/>
          <c:w val="0.96065810513438565"/>
          <c:h val="0.77191517918099872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3983669386417003E-2"/>
                  <c:y val="-0.42199238084546337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>
                        <a:solidFill>
                          <a:schemeClr val="accent2"/>
                        </a:solidFill>
                      </a:rPr>
                      <a:t>3</a:t>
                    </a:r>
                    <a:r>
                      <a:rPr lang="ru-RU" smtClean="0"/>
                      <a:t>0,4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731628059719081E-2"/>
                  <c:y val="-0.41789536743919581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>
                        <a:solidFill>
                          <a:schemeClr val="accent2"/>
                        </a:solidFill>
                      </a:rPr>
                      <a:t>3</a:t>
                    </a:r>
                    <a:r>
                      <a:rPr lang="ru-RU" smtClean="0"/>
                      <a:t>1,6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8.739793366510663E-3"/>
                  <c:y val="-0.41238859430179736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accent2"/>
                        </a:solidFill>
                      </a:rPr>
                      <a:t>3</a:t>
                    </a:r>
                    <a:r>
                      <a:rPr lang="ru-RU" dirty="0" smtClean="0"/>
                      <a:t>3,8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2316364554260896E-2"/>
                  <c:y val="-0.41456614079725385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accent2"/>
                        </a:solidFill>
                      </a:rPr>
                      <a:t>3</a:t>
                    </a:r>
                    <a:r>
                      <a:rPr lang="ru-RU" dirty="0" smtClean="0"/>
                      <a:t>6,1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24372076814388E-2"/>
                  <c:y val="-0.41379835403292875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chemeClr val="accent2"/>
                        </a:solidFill>
                      </a:rPr>
                      <a:t>3</a:t>
                    </a:r>
                    <a:r>
                      <a:rPr lang="ru-RU" dirty="0" smtClean="0"/>
                      <a:t>8,6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aseline="0">
                    <a:solidFill>
                      <a:schemeClr val="accent2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3271.6</c:v>
                </c:pt>
                <c:pt idx="1">
                  <c:v>3438.5</c:v>
                </c:pt>
                <c:pt idx="2">
                  <c:v>3668.8</c:v>
                </c:pt>
                <c:pt idx="3">
                  <c:v>3918.3</c:v>
                </c:pt>
                <c:pt idx="4">
                  <c:v>4188.7</c:v>
                </c:pt>
              </c:numCache>
            </c:numRef>
          </c:val>
        </c:ser>
        <c:shape val="box"/>
        <c:axId val="135976448"/>
        <c:axId val="135977984"/>
        <c:axId val="0"/>
      </c:bar3DChart>
      <c:catAx>
        <c:axId val="1359764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>
                <a:solidFill>
                  <a:schemeClr val="accent2"/>
                </a:solidFill>
              </a:defRPr>
            </a:pPr>
            <a:endParaRPr lang="ru-RU"/>
          </a:p>
        </c:txPr>
        <c:crossAx val="135977984"/>
        <c:crosses val="autoZero"/>
        <c:auto val="1"/>
        <c:lblAlgn val="ctr"/>
        <c:lblOffset val="100"/>
      </c:catAx>
      <c:valAx>
        <c:axId val="135977984"/>
        <c:scaling>
          <c:orientation val="minMax"/>
        </c:scaling>
        <c:delete val="1"/>
        <c:axPos val="l"/>
        <c:numFmt formatCode="0%" sourceLinked="1"/>
        <c:tickLblPos val="none"/>
        <c:crossAx val="135976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5439081055286031E-2"/>
                  <c:y val="-0.19048284093096859"/>
                </c:manualLayout>
              </c:layout>
              <c:showVal val="1"/>
            </c:dLbl>
            <c:dLbl>
              <c:idx val="1"/>
              <c:layout>
                <c:manualLayout>
                  <c:x val="1.4035528232078261E-2"/>
                  <c:y val="-0.40906970757306382"/>
                </c:manualLayout>
              </c:layout>
              <c:showVal val="1"/>
            </c:dLbl>
            <c:dLbl>
              <c:idx val="2"/>
              <c:layout>
                <c:manualLayout>
                  <c:x val="1.4035528232078261E-2"/>
                  <c:y val="-0.35286165615081139"/>
                </c:manualLayout>
              </c:layout>
              <c:showVal val="1"/>
            </c:dLbl>
            <c:dLbl>
              <c:idx val="3"/>
              <c:layout>
                <c:manualLayout>
                  <c:x val="1.5439081055286061E-2"/>
                  <c:y val="-0.33724830853351812"/>
                </c:manualLayout>
              </c:layout>
              <c:showVal val="1"/>
            </c:dLbl>
            <c:dLbl>
              <c:idx val="4"/>
              <c:layout>
                <c:manualLayout>
                  <c:x val="1.8246186701701701E-2"/>
                  <c:y val="-0.30602161329893413"/>
                </c:manualLayout>
              </c:layout>
              <c:showVal val="1"/>
            </c:dLbl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82.3</c:v>
                </c:pt>
                <c:pt idx="1">
                  <c:v>253.1</c:v>
                </c:pt>
                <c:pt idx="2">
                  <c:v>208.8</c:v>
                </c:pt>
                <c:pt idx="3">
                  <c:v>196.2</c:v>
                </c:pt>
                <c:pt idx="4">
                  <c:v>176.2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cylinder"/>
        <c:axId val="136209152"/>
        <c:axId val="136210688"/>
        <c:axId val="0"/>
      </c:bar3DChart>
      <c:catAx>
        <c:axId val="136209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>
                <a:solidFill>
                  <a:schemeClr val="accent2"/>
                </a:solidFill>
              </a:defRPr>
            </a:pPr>
            <a:endParaRPr lang="ru-RU"/>
          </a:p>
        </c:txPr>
        <c:crossAx val="136210688"/>
        <c:crosses val="autoZero"/>
        <c:auto val="1"/>
        <c:lblAlgn val="ctr"/>
        <c:lblOffset val="100"/>
      </c:catAx>
      <c:valAx>
        <c:axId val="1362106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aseline="0">
                <a:solidFill>
                  <a:schemeClr val="accent2"/>
                </a:solidFill>
              </a:defRPr>
            </a:pPr>
            <a:endParaRPr lang="ru-RU"/>
          </a:p>
        </c:txPr>
        <c:crossAx val="1362091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>
        <c:manualLayout>
          <c:layoutTarget val="inner"/>
          <c:xMode val="edge"/>
          <c:yMode val="edge"/>
          <c:x val="1.8168829130160616E-2"/>
          <c:y val="0.11281202249909635"/>
          <c:w val="0.96366234173967857"/>
          <c:h val="0.7402705569439206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2.345603082937045E-2"/>
                  <c:y val="-3.8913891830411405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237 /</a:t>
                    </a:r>
                    <a:r>
                      <a:rPr lang="ru-RU" b="1" baseline="0" dirty="0" smtClean="0">
                        <a:solidFill>
                          <a:schemeClr val="bg1"/>
                        </a:solidFill>
                      </a:rPr>
                      <a:t> 2,69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9752447014206701E-2"/>
                  <c:y val="-0.1478727889555633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106 / 1,2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4.1973949905189226E-2"/>
                  <c:y val="-0.1128502863081930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103 / 1,2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4.0739421966801539E-2"/>
                  <c:y val="-8.950195120994634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101 / 1,1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4.1973949905189226E-2"/>
                  <c:y val="-2.334833509824684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98 / 1,1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237</c:v>
                </c:pt>
                <c:pt idx="1">
                  <c:v>106</c:v>
                </c:pt>
                <c:pt idx="2">
                  <c:v>103</c:v>
                </c:pt>
                <c:pt idx="3">
                  <c:v>101</c:v>
                </c:pt>
                <c:pt idx="4">
                  <c:v>98</c:v>
                </c:pt>
              </c:numCache>
            </c:numRef>
          </c:val>
        </c:ser>
        <c:marker val="1"/>
        <c:axId val="136223360"/>
        <c:axId val="136286592"/>
      </c:lineChart>
      <c:catAx>
        <c:axId val="136223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6286592"/>
        <c:crosses val="autoZero"/>
        <c:auto val="1"/>
        <c:lblAlgn val="ctr"/>
        <c:lblOffset val="100"/>
      </c:catAx>
      <c:valAx>
        <c:axId val="136286592"/>
        <c:scaling>
          <c:orientation val="minMax"/>
        </c:scaling>
        <c:delete val="1"/>
        <c:axPos val="l"/>
        <c:numFmt formatCode="General" sourceLinked="1"/>
        <c:tickLblPos val="none"/>
        <c:crossAx val="1362233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9.6916299559471397E-2"/>
          <c:y val="4.9618320610687022E-2"/>
          <c:w val="0.75330396475770856"/>
          <c:h val="0.76335877862595425"/>
        </c:manualLayout>
      </c:layout>
      <c:bar3DChart>
        <c:barDir val="col"/>
        <c:grouping val="stacked"/>
        <c:varyColors val="1"/>
        <c:ser>
          <c:idx val="0"/>
          <c:order val="0"/>
          <c:invertIfNegative val="1"/>
          <c:dLbls>
            <c:dLbl>
              <c:idx val="0"/>
              <c:layout>
                <c:manualLayout>
                  <c:x val="0"/>
                  <c:y val="-0.1632653061224505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4075</a:t>
                    </a:r>
                    <a:endParaRPr lang="en-US" dirty="0"/>
                  </a:p>
                </c:rich>
              </c:tx>
              <c:showVal val="1"/>
              <c:showPercent val="1"/>
              <c:showBubbleSize val="1"/>
            </c:dLbl>
            <c:dLbl>
              <c:idx val="1"/>
              <c:layout>
                <c:manualLayout>
                  <c:x val="8.5227272727273779E-3"/>
                  <c:y val="-0.19387755102040816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4062</a:t>
                    </a:r>
                    <a:endParaRPr lang="en-US" dirty="0"/>
                  </a:p>
                </c:rich>
              </c:tx>
              <c:showVal val="1"/>
              <c:showPercent val="1"/>
              <c:showBubbleSize val="1"/>
            </c:dLbl>
            <c:dLbl>
              <c:idx val="2"/>
              <c:layout>
                <c:manualLayout>
                  <c:x val="-5.2243765229057574E-6"/>
                  <c:y val="-0.32146663778627588"/>
                </c:manualLayout>
              </c:layout>
              <c:showVal val="1"/>
              <c:showPercent val="1"/>
              <c:showBubbleSize val="1"/>
            </c:dLbl>
            <c:dLbl>
              <c:idx val="3"/>
              <c:layout>
                <c:manualLayout>
                  <c:x val="2.8409090909090992E-3"/>
                  <c:y val="-0.2602040816326554"/>
                </c:manualLayout>
              </c:layout>
              <c:showVal val="1"/>
              <c:showPercent val="1"/>
              <c:showBubbleSize val="1"/>
            </c:dLbl>
            <c:dLbl>
              <c:idx val="4"/>
              <c:layout>
                <c:manualLayout>
                  <c:x val="1.0416546333834773E-16"/>
                  <c:y val="-0.38265306122449333"/>
                </c:manualLayout>
              </c:layout>
              <c:showVal val="1"/>
              <c:showPercent val="1"/>
              <c:showBubbleSiz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Percent val="1"/>
            <c:showBubbleSize val="1"/>
          </c:dLbls>
          <c:cat>
            <c:numRef>
              <c:f>'Численность работающих'!$A$8:$A$12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'Численность работающих'!$B$8:$B$12</c:f>
              <c:numCache>
                <c:formatCode>General</c:formatCode>
                <c:ptCount val="5"/>
                <c:pt idx="0">
                  <c:v>4075</c:v>
                </c:pt>
                <c:pt idx="1">
                  <c:v>4062</c:v>
                </c:pt>
                <c:pt idx="2">
                  <c:v>4070</c:v>
                </c:pt>
                <c:pt idx="3">
                  <c:v>4073</c:v>
                </c:pt>
                <c:pt idx="4">
                  <c:v>4073</c:v>
                </c:pt>
              </c:numCache>
            </c:numRef>
          </c:val>
        </c:ser>
        <c:shape val="cylinder"/>
        <c:axId val="140579584"/>
        <c:axId val="140581120"/>
        <c:axId val="0"/>
      </c:bar3DChart>
      <c:catAx>
        <c:axId val="140579584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140581120"/>
        <c:crosses val="autoZero"/>
        <c:auto val="1"/>
        <c:lblAlgn val="ctr"/>
        <c:lblOffset val="100"/>
        <c:noMultiLvlLbl val="1"/>
      </c:catAx>
      <c:valAx>
        <c:axId val="14058112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140579584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7885462555066074"/>
          <c:y val="0.45038167938931684"/>
          <c:w val="0.11233480176211456"/>
          <c:h val="9.160305343511449E-2"/>
        </c:manualLayout>
      </c:layout>
      <c:overlay val="1"/>
    </c:legend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9383259911894268"/>
          <c:y val="3.4351145038167955E-2"/>
          <c:w val="0.64317180616740799"/>
          <c:h val="0.83587786259542518"/>
        </c:manualLayout>
      </c:layout>
      <c:bar3DChart>
        <c:barDir val="bar"/>
        <c:grouping val="clustered"/>
        <c:varyColors val="1"/>
        <c:ser>
          <c:idx val="0"/>
          <c:order val="0"/>
          <c:invertIfNegative val="1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Percent val="1"/>
            <c:showBubbleSize val="1"/>
          </c:dLbls>
          <c:cat>
            <c:numRef>
              <c:f>'Среднемесячная заработная плата'!$A$8:$A$12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'Среднемесячная заработная плата'!$B$8:$B$12</c:f>
              <c:numCache>
                <c:formatCode>General</c:formatCode>
                <c:ptCount val="5"/>
                <c:pt idx="0">
                  <c:v>44059</c:v>
                </c:pt>
                <c:pt idx="1">
                  <c:v>46482.2</c:v>
                </c:pt>
                <c:pt idx="2">
                  <c:v>48602.6</c:v>
                </c:pt>
                <c:pt idx="3">
                  <c:v>50060.7</c:v>
                </c:pt>
                <c:pt idx="4">
                  <c:v>52063.1</c:v>
                </c:pt>
              </c:numCache>
            </c:numRef>
          </c:val>
        </c:ser>
        <c:shape val="box"/>
        <c:axId val="140841728"/>
        <c:axId val="140843264"/>
        <c:axId val="0"/>
      </c:bar3DChart>
      <c:catAx>
        <c:axId val="14084172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140843264"/>
        <c:crosses val="autoZero"/>
        <c:auto val="1"/>
        <c:lblAlgn val="ctr"/>
        <c:lblOffset val="100"/>
        <c:noMultiLvlLbl val="1"/>
      </c:catAx>
      <c:valAx>
        <c:axId val="140843264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140841728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7062F-0411-42FC-93C5-9B5C791797F9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2910FFEF-CC06-4077-B9A9-AAC276E088C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Составление проекта бюджета</a:t>
          </a:r>
          <a:endParaRPr lang="ru-RU" b="1" dirty="0">
            <a:solidFill>
              <a:schemeClr val="tx1"/>
            </a:solidFill>
          </a:endParaRPr>
        </a:p>
      </dgm:t>
    </dgm:pt>
    <dgm:pt modelId="{41A08775-8F09-4154-B4C6-6302B048F5AB}" type="parTrans" cxnId="{C4689472-F59B-4BDC-A541-A96E38177968}">
      <dgm:prSet/>
      <dgm:spPr/>
      <dgm:t>
        <a:bodyPr/>
        <a:lstStyle/>
        <a:p>
          <a:endParaRPr lang="ru-RU"/>
        </a:p>
      </dgm:t>
    </dgm:pt>
    <dgm:pt modelId="{76E33829-931C-4FE2-A92B-B5D7238BB770}" type="sibTrans" cxnId="{C4689472-F59B-4BDC-A541-A96E38177968}">
      <dgm:prSet/>
      <dgm:spPr/>
      <dgm:t>
        <a:bodyPr/>
        <a:lstStyle/>
        <a:p>
          <a:endParaRPr lang="ru-RU"/>
        </a:p>
      </dgm:t>
    </dgm:pt>
    <dgm:pt modelId="{C793C7A2-4695-4B43-97B8-6CC54D48827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Рассмотрение и утверждение бюджета</a:t>
          </a:r>
          <a:endParaRPr lang="ru-RU" b="1" dirty="0">
            <a:solidFill>
              <a:schemeClr val="tx1"/>
            </a:solidFill>
          </a:endParaRPr>
        </a:p>
      </dgm:t>
    </dgm:pt>
    <dgm:pt modelId="{0B0E7A4F-8C7F-48FE-ADF3-7726813D4977}" type="parTrans" cxnId="{F82AB9E6-4193-4CD1-B3D2-5B3914FEEA3C}">
      <dgm:prSet/>
      <dgm:spPr/>
      <dgm:t>
        <a:bodyPr/>
        <a:lstStyle/>
        <a:p>
          <a:endParaRPr lang="ru-RU"/>
        </a:p>
      </dgm:t>
    </dgm:pt>
    <dgm:pt modelId="{FDC59CE7-4491-4FDB-9242-3017D3921589}" type="sibTrans" cxnId="{F82AB9E6-4193-4CD1-B3D2-5B3914FEEA3C}">
      <dgm:prSet/>
      <dgm:spPr/>
      <dgm:t>
        <a:bodyPr/>
        <a:lstStyle/>
        <a:p>
          <a:endParaRPr lang="ru-RU"/>
        </a:p>
      </dgm:t>
    </dgm:pt>
    <dgm:pt modelId="{CFCAC9D1-E607-48E5-96C5-BE9D286B9D0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Исполнение бюджета</a:t>
          </a:r>
          <a:endParaRPr lang="ru-RU" b="1" dirty="0">
            <a:solidFill>
              <a:schemeClr val="tx1"/>
            </a:solidFill>
          </a:endParaRPr>
        </a:p>
      </dgm:t>
    </dgm:pt>
    <dgm:pt modelId="{63A2CD08-40C1-4252-995C-290EF6E58598}" type="parTrans" cxnId="{D23AD103-1A9F-4796-B0EB-131570B7DAFB}">
      <dgm:prSet/>
      <dgm:spPr/>
      <dgm:t>
        <a:bodyPr/>
        <a:lstStyle/>
        <a:p>
          <a:endParaRPr lang="ru-RU"/>
        </a:p>
      </dgm:t>
    </dgm:pt>
    <dgm:pt modelId="{55E726F2-741A-48D3-B942-3F417321BEEC}" type="sibTrans" cxnId="{D23AD103-1A9F-4796-B0EB-131570B7DAFB}">
      <dgm:prSet/>
      <dgm:spPr/>
      <dgm:t>
        <a:bodyPr/>
        <a:lstStyle/>
        <a:p>
          <a:endParaRPr lang="ru-RU"/>
        </a:p>
      </dgm:t>
    </dgm:pt>
    <dgm:pt modelId="{B4245F55-2CE3-4A33-9FA4-88852A654B55}" type="pres">
      <dgm:prSet presAssocID="{40C7062F-0411-42FC-93C5-9B5C791797F9}" presName="linearFlow" presStyleCnt="0">
        <dgm:presLayoutVars>
          <dgm:dir/>
          <dgm:resizeHandles val="exact"/>
        </dgm:presLayoutVars>
      </dgm:prSet>
      <dgm:spPr/>
    </dgm:pt>
    <dgm:pt modelId="{D83BC5BC-09AA-4E2D-8973-87408A792799}" type="pres">
      <dgm:prSet presAssocID="{2910FFEF-CC06-4077-B9A9-AAC276E088C4}" presName="composite" presStyleCnt="0"/>
      <dgm:spPr/>
    </dgm:pt>
    <dgm:pt modelId="{EC135D3E-EB7D-4C96-AAF2-41F0DB27FE44}" type="pres">
      <dgm:prSet presAssocID="{2910FFEF-CC06-4077-B9A9-AAC276E088C4}" presName="imgShp" presStyleLbl="fgImgPlace1" presStyleIdx="0" presStyleCnt="3" custScaleX="96782" custScaleY="96782" custLinFactNeighborX="-80250" custLinFactNeighborY="197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6AE388-512E-41CE-B02F-90709B39F4B7}" type="pres">
      <dgm:prSet presAssocID="{2910FFEF-CC06-4077-B9A9-AAC276E088C4}" presName="txShp" presStyleLbl="node1" presStyleIdx="0" presStyleCnt="3" custScaleX="135319" custScaleY="72317" custLinFactNeighborX="-1024" custLinFactNeighborY="25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9BD2D-295D-4715-A9C4-D087DB95F6AD}" type="pres">
      <dgm:prSet presAssocID="{76E33829-931C-4FE2-A92B-B5D7238BB770}" presName="spacing" presStyleCnt="0"/>
      <dgm:spPr/>
    </dgm:pt>
    <dgm:pt modelId="{283A0100-7AD1-4456-9E98-ED308615E9F5}" type="pres">
      <dgm:prSet presAssocID="{C793C7A2-4695-4B43-97B8-6CC54D488275}" presName="composite" presStyleCnt="0"/>
      <dgm:spPr/>
    </dgm:pt>
    <dgm:pt modelId="{00BBF4EC-6ABF-49A3-A4B5-2C9FBDFCC2C1}" type="pres">
      <dgm:prSet presAssocID="{C793C7A2-4695-4B43-97B8-6CC54D488275}" presName="imgShp" presStyleLbl="fgImgPlace1" presStyleIdx="1" presStyleCnt="3" custLinFactNeighborX="-80250" custLinFactNeighborY="-47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3A2A3DB-9290-4E39-B9B9-904FBEF12BAF}" type="pres">
      <dgm:prSet presAssocID="{C793C7A2-4695-4B43-97B8-6CC54D488275}" presName="txShp" presStyleLbl="node1" presStyleIdx="1" presStyleCnt="3" custScaleX="135526" custScaleY="72649" custLinFactNeighborX="-920" custLinFactNeighborY="-5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57E94-1EC3-492A-B0B8-2B4C6684DD78}" type="pres">
      <dgm:prSet presAssocID="{FDC59CE7-4491-4FDB-9242-3017D3921589}" presName="spacing" presStyleCnt="0"/>
      <dgm:spPr/>
    </dgm:pt>
    <dgm:pt modelId="{D84D573B-7EC9-46E0-A838-04F4DB74F98E}" type="pres">
      <dgm:prSet presAssocID="{CFCAC9D1-E607-48E5-96C5-BE9D286B9D06}" presName="composite" presStyleCnt="0"/>
      <dgm:spPr/>
    </dgm:pt>
    <dgm:pt modelId="{2C9AB735-3D11-4F03-B289-4606787E8EF9}" type="pres">
      <dgm:prSet presAssocID="{CFCAC9D1-E607-48E5-96C5-BE9D286B9D06}" presName="imgShp" presStyleLbl="fgImgPlace1" presStyleIdx="2" presStyleCnt="3" custScaleX="101203" custScaleY="97343" custLinFactNeighborX="-79648" custLinFactNeighborY="-2921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BD1A14-9959-4562-9F50-B2069A10E1CE}" type="pres">
      <dgm:prSet presAssocID="{CFCAC9D1-E607-48E5-96C5-BE9D286B9D06}" presName="txShp" presStyleLbl="node1" presStyleIdx="2" presStyleCnt="3" custScaleX="135720" custScaleY="72649" custLinFactNeighborX="-823" custLinFactNeighborY="-28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89472-F59B-4BDC-A541-A96E38177968}" srcId="{40C7062F-0411-42FC-93C5-9B5C791797F9}" destId="{2910FFEF-CC06-4077-B9A9-AAC276E088C4}" srcOrd="0" destOrd="0" parTransId="{41A08775-8F09-4154-B4C6-6302B048F5AB}" sibTransId="{76E33829-931C-4FE2-A92B-B5D7238BB770}"/>
    <dgm:cxn modelId="{B50C9049-C222-499E-8EDB-30E8D40CC0EC}" type="presOf" srcId="{40C7062F-0411-42FC-93C5-9B5C791797F9}" destId="{B4245F55-2CE3-4A33-9FA4-88852A654B55}" srcOrd="0" destOrd="0" presId="urn:microsoft.com/office/officeart/2005/8/layout/vList3"/>
    <dgm:cxn modelId="{99149803-D31B-4CF4-9954-507F5F7C2CDD}" type="presOf" srcId="{CFCAC9D1-E607-48E5-96C5-BE9D286B9D06}" destId="{F4BD1A14-9959-4562-9F50-B2069A10E1CE}" srcOrd="0" destOrd="0" presId="urn:microsoft.com/office/officeart/2005/8/layout/vList3"/>
    <dgm:cxn modelId="{D23AD103-1A9F-4796-B0EB-131570B7DAFB}" srcId="{40C7062F-0411-42FC-93C5-9B5C791797F9}" destId="{CFCAC9D1-E607-48E5-96C5-BE9D286B9D06}" srcOrd="2" destOrd="0" parTransId="{63A2CD08-40C1-4252-995C-290EF6E58598}" sibTransId="{55E726F2-741A-48D3-B942-3F417321BEEC}"/>
    <dgm:cxn modelId="{F82AB9E6-4193-4CD1-B3D2-5B3914FEEA3C}" srcId="{40C7062F-0411-42FC-93C5-9B5C791797F9}" destId="{C793C7A2-4695-4B43-97B8-6CC54D488275}" srcOrd="1" destOrd="0" parTransId="{0B0E7A4F-8C7F-48FE-ADF3-7726813D4977}" sibTransId="{FDC59CE7-4491-4FDB-9242-3017D3921589}"/>
    <dgm:cxn modelId="{516917DE-04D6-47F4-A9E5-3502CAF6A4CF}" type="presOf" srcId="{2910FFEF-CC06-4077-B9A9-AAC276E088C4}" destId="{796AE388-512E-41CE-B02F-90709B39F4B7}" srcOrd="0" destOrd="0" presId="urn:microsoft.com/office/officeart/2005/8/layout/vList3"/>
    <dgm:cxn modelId="{2B5B5D26-5740-4122-BAC9-038754A0B090}" type="presOf" srcId="{C793C7A2-4695-4B43-97B8-6CC54D488275}" destId="{63A2A3DB-9290-4E39-B9B9-904FBEF12BAF}" srcOrd="0" destOrd="0" presId="urn:microsoft.com/office/officeart/2005/8/layout/vList3"/>
    <dgm:cxn modelId="{37186256-28B1-4E21-BD83-35067E5AE1A9}" type="presParOf" srcId="{B4245F55-2CE3-4A33-9FA4-88852A654B55}" destId="{D83BC5BC-09AA-4E2D-8973-87408A792799}" srcOrd="0" destOrd="0" presId="urn:microsoft.com/office/officeart/2005/8/layout/vList3"/>
    <dgm:cxn modelId="{FA2C60B3-B740-4A44-9D33-194367AC60FA}" type="presParOf" srcId="{D83BC5BC-09AA-4E2D-8973-87408A792799}" destId="{EC135D3E-EB7D-4C96-AAF2-41F0DB27FE44}" srcOrd="0" destOrd="0" presId="urn:microsoft.com/office/officeart/2005/8/layout/vList3"/>
    <dgm:cxn modelId="{4F5F73CA-A9FB-4114-A7B8-96FA6CFCA2E1}" type="presParOf" srcId="{D83BC5BC-09AA-4E2D-8973-87408A792799}" destId="{796AE388-512E-41CE-B02F-90709B39F4B7}" srcOrd="1" destOrd="0" presId="urn:microsoft.com/office/officeart/2005/8/layout/vList3"/>
    <dgm:cxn modelId="{BFBEF4E1-5C1F-48FA-92BA-AF62BFD15401}" type="presParOf" srcId="{B4245F55-2CE3-4A33-9FA4-88852A654B55}" destId="{9BC9BD2D-295D-4715-A9C4-D087DB95F6AD}" srcOrd="1" destOrd="0" presId="urn:microsoft.com/office/officeart/2005/8/layout/vList3"/>
    <dgm:cxn modelId="{7EE65982-A430-4DD5-82C1-6E12AE5DFC5B}" type="presParOf" srcId="{B4245F55-2CE3-4A33-9FA4-88852A654B55}" destId="{283A0100-7AD1-4456-9E98-ED308615E9F5}" srcOrd="2" destOrd="0" presId="urn:microsoft.com/office/officeart/2005/8/layout/vList3"/>
    <dgm:cxn modelId="{F2A097E4-723A-4956-9B85-82B919E04056}" type="presParOf" srcId="{283A0100-7AD1-4456-9E98-ED308615E9F5}" destId="{00BBF4EC-6ABF-49A3-A4B5-2C9FBDFCC2C1}" srcOrd="0" destOrd="0" presId="urn:microsoft.com/office/officeart/2005/8/layout/vList3"/>
    <dgm:cxn modelId="{B089D817-D089-4061-88EA-4A146C9B75CF}" type="presParOf" srcId="{283A0100-7AD1-4456-9E98-ED308615E9F5}" destId="{63A2A3DB-9290-4E39-B9B9-904FBEF12BAF}" srcOrd="1" destOrd="0" presId="urn:microsoft.com/office/officeart/2005/8/layout/vList3"/>
    <dgm:cxn modelId="{848573D2-8DE6-4CC6-95B9-7F602B5F0F8D}" type="presParOf" srcId="{B4245F55-2CE3-4A33-9FA4-88852A654B55}" destId="{A0057E94-1EC3-492A-B0B8-2B4C6684DD78}" srcOrd="3" destOrd="0" presId="urn:microsoft.com/office/officeart/2005/8/layout/vList3"/>
    <dgm:cxn modelId="{1684997A-DD17-41B1-B382-04E83DC93DF0}" type="presParOf" srcId="{B4245F55-2CE3-4A33-9FA4-88852A654B55}" destId="{D84D573B-7EC9-46E0-A838-04F4DB74F98E}" srcOrd="4" destOrd="0" presId="urn:microsoft.com/office/officeart/2005/8/layout/vList3"/>
    <dgm:cxn modelId="{6E9BF7F2-6B47-4F69-8157-C28EFBDE9B68}" type="presParOf" srcId="{D84D573B-7EC9-46E0-A838-04F4DB74F98E}" destId="{2C9AB735-3D11-4F03-B289-4606787E8EF9}" srcOrd="0" destOrd="0" presId="urn:microsoft.com/office/officeart/2005/8/layout/vList3"/>
    <dgm:cxn modelId="{FF86848D-EB0B-44D2-95CA-2A78BF354A92}" type="presParOf" srcId="{D84D573B-7EC9-46E0-A838-04F4DB74F98E}" destId="{F4BD1A14-9959-4562-9F50-B2069A10E1C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57B25-D863-4BFC-BD9C-002F769FFC2B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520206BA-721A-4AB6-AC54-05A228A85BFC}">
      <dgm:prSet phldrT="[Текст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    </a:t>
          </a:r>
          <a:r>
            <a:rPr lang="ru-RU" sz="2400" b="1" dirty="0" smtClean="0">
              <a:solidFill>
                <a:schemeClr val="tx1"/>
              </a:solidFill>
            </a:rPr>
            <a:t>Составление, внешняя проверка, рассмотрение</a:t>
          </a:r>
          <a:endParaRPr lang="en-US" sz="2400" b="1" dirty="0" smtClean="0">
            <a:solidFill>
              <a:schemeClr val="tx1"/>
            </a:solidFill>
          </a:endParaRPr>
        </a:p>
        <a:p>
          <a:r>
            <a:rPr lang="ru-RU" sz="2400" b="1" dirty="0" smtClean="0">
              <a:solidFill>
                <a:schemeClr val="tx1"/>
              </a:solidFill>
            </a:rPr>
            <a:t> и утверждение бюджетной отчётности</a:t>
          </a:r>
          <a:endParaRPr lang="ru-RU" sz="2400" b="1" dirty="0">
            <a:solidFill>
              <a:schemeClr val="tx1"/>
            </a:solidFill>
          </a:endParaRPr>
        </a:p>
      </dgm:t>
    </dgm:pt>
    <dgm:pt modelId="{8A30959A-69C8-4D40-B568-D4852FD6BE9A}" type="parTrans" cxnId="{77B2B41B-41F1-4662-A8B3-034AC06ADA19}">
      <dgm:prSet/>
      <dgm:spPr/>
      <dgm:t>
        <a:bodyPr/>
        <a:lstStyle/>
        <a:p>
          <a:endParaRPr lang="ru-RU"/>
        </a:p>
      </dgm:t>
    </dgm:pt>
    <dgm:pt modelId="{EEB70D73-A5A3-4E55-80C8-C3165A655579}" type="sibTrans" cxnId="{77B2B41B-41F1-4662-A8B3-034AC06ADA19}">
      <dgm:prSet/>
      <dgm:spPr/>
      <dgm:t>
        <a:bodyPr/>
        <a:lstStyle/>
        <a:p>
          <a:endParaRPr lang="ru-RU"/>
        </a:p>
      </dgm:t>
    </dgm:pt>
    <dgm:pt modelId="{42A207E5-6127-4A77-93D3-BF2A38B5566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Муниципальный финансовый контроль</a:t>
          </a:r>
          <a:endParaRPr lang="ru-RU" b="1" dirty="0">
            <a:solidFill>
              <a:schemeClr val="tx1"/>
            </a:solidFill>
          </a:endParaRPr>
        </a:p>
      </dgm:t>
    </dgm:pt>
    <dgm:pt modelId="{384DAE30-8A1F-4E9C-A074-3D8235652EB0}" type="parTrans" cxnId="{5BB29B95-66A2-42E7-B6B8-BAEA917B2BE2}">
      <dgm:prSet/>
      <dgm:spPr/>
      <dgm:t>
        <a:bodyPr/>
        <a:lstStyle/>
        <a:p>
          <a:endParaRPr lang="ru-RU"/>
        </a:p>
      </dgm:t>
    </dgm:pt>
    <dgm:pt modelId="{B4D32178-8069-4B4A-9E93-12CE49E7776F}" type="sibTrans" cxnId="{5BB29B95-66A2-42E7-B6B8-BAEA917B2BE2}">
      <dgm:prSet/>
      <dgm:spPr/>
      <dgm:t>
        <a:bodyPr/>
        <a:lstStyle/>
        <a:p>
          <a:endParaRPr lang="ru-RU"/>
        </a:p>
      </dgm:t>
    </dgm:pt>
    <dgm:pt modelId="{2253A1E7-92D5-4D6C-839A-EC25EC56560E}" type="pres">
      <dgm:prSet presAssocID="{91857B25-D863-4BFC-BD9C-002F769FFC2B}" presName="linearFlow" presStyleCnt="0">
        <dgm:presLayoutVars>
          <dgm:dir/>
          <dgm:resizeHandles val="exact"/>
        </dgm:presLayoutVars>
      </dgm:prSet>
      <dgm:spPr/>
    </dgm:pt>
    <dgm:pt modelId="{44F0A86A-F04D-493E-B51A-7878F020DB46}" type="pres">
      <dgm:prSet presAssocID="{520206BA-721A-4AB6-AC54-05A228A85BFC}" presName="composite" presStyleCnt="0"/>
      <dgm:spPr/>
    </dgm:pt>
    <dgm:pt modelId="{C757F3E9-F291-40A6-889F-46B55561F2CD}" type="pres">
      <dgm:prSet presAssocID="{520206BA-721A-4AB6-AC54-05A228A85BFC}" presName="imgShp" presStyleLbl="fgImgPlace1" presStyleIdx="0" presStyleCnt="2" custLinFactNeighborX="-78567" custLinFactNeighborY="-2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CFBED1-5F56-4F6A-826C-3E9B049E1EF1}" type="pres">
      <dgm:prSet presAssocID="{520206BA-721A-4AB6-AC54-05A228A85BFC}" presName="txShp" presStyleLbl="node1" presStyleIdx="0" presStyleCnt="2" custScaleX="135430" custScaleY="69019" custLinFactNeighborX="-1400" custLinFactNeighborY="3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DD7D6-B26B-4444-9B10-22135B3120F3}" type="pres">
      <dgm:prSet presAssocID="{EEB70D73-A5A3-4E55-80C8-C3165A655579}" presName="spacing" presStyleCnt="0"/>
      <dgm:spPr/>
    </dgm:pt>
    <dgm:pt modelId="{A9F7D424-D0AA-4999-9E41-B0A48D60C28C}" type="pres">
      <dgm:prSet presAssocID="{42A207E5-6127-4A77-93D3-BF2A38B5566B}" presName="composite" presStyleCnt="0"/>
      <dgm:spPr/>
    </dgm:pt>
    <dgm:pt modelId="{634AE918-1A02-442E-AE4C-2654ED271400}" type="pres">
      <dgm:prSet presAssocID="{42A207E5-6127-4A77-93D3-BF2A38B5566B}" presName="imgShp" presStyleLbl="fgImgPlace1" presStyleIdx="1" presStyleCnt="2" custLinFactNeighborX="-78567" custLinFactNeighborY="-2101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5C3895D-97AB-4D60-8C13-4928FFCC56AD}" type="pres">
      <dgm:prSet presAssocID="{42A207E5-6127-4A77-93D3-BF2A38B5566B}" presName="txShp" presStyleLbl="node1" presStyleIdx="1" presStyleCnt="2" custScaleX="138646" custScaleY="67184" custLinFactNeighborX="-3008" custLinFactNeighborY="-20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B2B41B-41F1-4662-A8B3-034AC06ADA19}" srcId="{91857B25-D863-4BFC-BD9C-002F769FFC2B}" destId="{520206BA-721A-4AB6-AC54-05A228A85BFC}" srcOrd="0" destOrd="0" parTransId="{8A30959A-69C8-4D40-B568-D4852FD6BE9A}" sibTransId="{EEB70D73-A5A3-4E55-80C8-C3165A655579}"/>
    <dgm:cxn modelId="{5BB29B95-66A2-42E7-B6B8-BAEA917B2BE2}" srcId="{91857B25-D863-4BFC-BD9C-002F769FFC2B}" destId="{42A207E5-6127-4A77-93D3-BF2A38B5566B}" srcOrd="1" destOrd="0" parTransId="{384DAE30-8A1F-4E9C-A074-3D8235652EB0}" sibTransId="{B4D32178-8069-4B4A-9E93-12CE49E7776F}"/>
    <dgm:cxn modelId="{43B6A4FC-81A6-4D9E-87F4-351FD2B672E2}" type="presOf" srcId="{520206BA-721A-4AB6-AC54-05A228A85BFC}" destId="{EDCFBED1-5F56-4F6A-826C-3E9B049E1EF1}" srcOrd="0" destOrd="0" presId="urn:microsoft.com/office/officeart/2005/8/layout/vList3"/>
    <dgm:cxn modelId="{98BC56A5-2335-4EAA-AD93-37C421DDBF20}" type="presOf" srcId="{91857B25-D863-4BFC-BD9C-002F769FFC2B}" destId="{2253A1E7-92D5-4D6C-839A-EC25EC56560E}" srcOrd="0" destOrd="0" presId="urn:microsoft.com/office/officeart/2005/8/layout/vList3"/>
    <dgm:cxn modelId="{0B8A3B47-7FD8-4DE7-BAAA-4F240FB72975}" type="presOf" srcId="{42A207E5-6127-4A77-93D3-BF2A38B5566B}" destId="{35C3895D-97AB-4D60-8C13-4928FFCC56AD}" srcOrd="0" destOrd="0" presId="urn:microsoft.com/office/officeart/2005/8/layout/vList3"/>
    <dgm:cxn modelId="{ABF45DB3-7284-43EA-9B47-C9CE8AC070E6}" type="presParOf" srcId="{2253A1E7-92D5-4D6C-839A-EC25EC56560E}" destId="{44F0A86A-F04D-493E-B51A-7878F020DB46}" srcOrd="0" destOrd="0" presId="urn:microsoft.com/office/officeart/2005/8/layout/vList3"/>
    <dgm:cxn modelId="{5B198CA3-366F-4880-8C40-B2F18A9AC7D4}" type="presParOf" srcId="{44F0A86A-F04D-493E-B51A-7878F020DB46}" destId="{C757F3E9-F291-40A6-889F-46B55561F2CD}" srcOrd="0" destOrd="0" presId="urn:microsoft.com/office/officeart/2005/8/layout/vList3"/>
    <dgm:cxn modelId="{5EC87B27-F3CD-4FF1-8EBC-604CE9F4087D}" type="presParOf" srcId="{44F0A86A-F04D-493E-B51A-7878F020DB46}" destId="{EDCFBED1-5F56-4F6A-826C-3E9B049E1EF1}" srcOrd="1" destOrd="0" presId="urn:microsoft.com/office/officeart/2005/8/layout/vList3"/>
    <dgm:cxn modelId="{0CF76EBD-FFBE-4C0D-904C-7FCBE108E1A7}" type="presParOf" srcId="{2253A1E7-92D5-4D6C-839A-EC25EC56560E}" destId="{BD5DD7D6-B26B-4444-9B10-22135B3120F3}" srcOrd="1" destOrd="0" presId="urn:microsoft.com/office/officeart/2005/8/layout/vList3"/>
    <dgm:cxn modelId="{15216E87-5BF8-454A-9002-09B41D101477}" type="presParOf" srcId="{2253A1E7-92D5-4D6C-839A-EC25EC56560E}" destId="{A9F7D424-D0AA-4999-9E41-B0A48D60C28C}" srcOrd="2" destOrd="0" presId="urn:microsoft.com/office/officeart/2005/8/layout/vList3"/>
    <dgm:cxn modelId="{92AA02E8-3CEC-4103-B256-25A78C60A533}" type="presParOf" srcId="{A9F7D424-D0AA-4999-9E41-B0A48D60C28C}" destId="{634AE918-1A02-442E-AE4C-2654ED271400}" srcOrd="0" destOrd="0" presId="urn:microsoft.com/office/officeart/2005/8/layout/vList3"/>
    <dgm:cxn modelId="{411832B8-C3A8-45E4-B050-58CDEB400BFE}" type="presParOf" srcId="{A9F7D424-D0AA-4999-9E41-B0A48D60C28C}" destId="{35C3895D-97AB-4D60-8C13-4928FFCC56A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BAB129-263B-4CF8-8235-C709A75EC546}" type="doc">
      <dgm:prSet loTypeId="urn:microsoft.com/office/officeart/2005/8/layout/gear1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9FCD630-FD34-4441-AABE-391B14B941C2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Доходы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E0C2F89-0DE5-4D6D-92B2-4F849A5F8C7C}" type="parTrans" cxnId="{40C26977-A5CA-47C4-ADAF-66712FF44536}">
      <dgm:prSet/>
      <dgm:spPr/>
      <dgm:t>
        <a:bodyPr/>
        <a:lstStyle/>
        <a:p>
          <a:endParaRPr lang="ru-RU"/>
        </a:p>
      </dgm:t>
    </dgm:pt>
    <dgm:pt modelId="{B461BADF-65D1-461F-83E0-72FB0037F1F3}" type="sibTrans" cxnId="{40C26977-A5CA-47C4-ADAF-66712FF44536}">
      <dgm:prSet/>
      <dgm:spPr/>
      <dgm:t>
        <a:bodyPr/>
        <a:lstStyle/>
        <a:p>
          <a:endParaRPr lang="ru-RU" dirty="0"/>
        </a:p>
      </dgm:t>
    </dgm:pt>
    <dgm:pt modelId="{26E79715-85EB-46A5-94E4-07F5C41362FF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A8826CE-5F9F-4973-81E3-6D6CF2ECC4F6}" type="parTrans" cxnId="{EBE3E113-E1B9-46D4-8D9A-775833E4603C}">
      <dgm:prSet/>
      <dgm:spPr/>
      <dgm:t>
        <a:bodyPr/>
        <a:lstStyle/>
        <a:p>
          <a:endParaRPr lang="ru-RU"/>
        </a:p>
      </dgm:t>
    </dgm:pt>
    <dgm:pt modelId="{A09413AD-24DC-454A-AA05-B7AEF8149ED0}" type="sibTrans" cxnId="{EBE3E113-E1B9-46D4-8D9A-775833E4603C}">
      <dgm:prSet/>
      <dgm:spPr/>
      <dgm:t>
        <a:bodyPr/>
        <a:lstStyle/>
        <a:p>
          <a:endParaRPr lang="ru-RU" dirty="0"/>
        </a:p>
      </dgm:t>
    </dgm:pt>
    <dgm:pt modelId="{3805AE1F-678D-46ED-B18A-6BADD4299807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Источники финансирования дефицита бюджета                                   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F567014-1F2D-47EA-8EAA-606B2C2528F3}" type="parTrans" cxnId="{AAE28868-E609-49F5-B624-73E5FF964129}">
      <dgm:prSet/>
      <dgm:spPr/>
      <dgm:t>
        <a:bodyPr/>
        <a:lstStyle/>
        <a:p>
          <a:endParaRPr lang="ru-RU"/>
        </a:p>
      </dgm:t>
    </dgm:pt>
    <dgm:pt modelId="{074A7BA7-E8A4-4C4C-B849-824C0FD1E01E}" type="sibTrans" cxnId="{AAE28868-E609-49F5-B624-73E5FF964129}">
      <dgm:prSet/>
      <dgm:spPr/>
      <dgm:t>
        <a:bodyPr/>
        <a:lstStyle/>
        <a:p>
          <a:endParaRPr lang="ru-RU" dirty="0"/>
        </a:p>
      </dgm:t>
    </dgm:pt>
    <dgm:pt modelId="{81DF3270-7B63-47A7-B4FF-7C1710FFF757}">
      <dgm:prSet/>
      <dgm:spPr/>
      <dgm:t>
        <a:bodyPr/>
        <a:lstStyle/>
        <a:p>
          <a:endParaRPr lang="ru-RU" dirty="0"/>
        </a:p>
      </dgm:t>
    </dgm:pt>
    <dgm:pt modelId="{6F44139F-2ABF-4CF9-AAA9-E8FF3299B7A4}" type="parTrans" cxnId="{76469F35-D941-4993-9772-DDC95C8682A3}">
      <dgm:prSet/>
      <dgm:spPr/>
      <dgm:t>
        <a:bodyPr/>
        <a:lstStyle/>
        <a:p>
          <a:endParaRPr lang="ru-RU"/>
        </a:p>
      </dgm:t>
    </dgm:pt>
    <dgm:pt modelId="{F297A666-75AF-4F82-83D5-1F128392B3F5}" type="sibTrans" cxnId="{76469F35-D941-4993-9772-DDC95C8682A3}">
      <dgm:prSet/>
      <dgm:spPr/>
      <dgm:t>
        <a:bodyPr/>
        <a:lstStyle/>
        <a:p>
          <a:endParaRPr lang="ru-RU"/>
        </a:p>
      </dgm:t>
    </dgm:pt>
    <dgm:pt modelId="{5398C69C-758E-47CB-B9B7-B7FEF93930FE}">
      <dgm:prSet/>
      <dgm:spPr/>
      <dgm:t>
        <a:bodyPr/>
        <a:lstStyle/>
        <a:p>
          <a:endParaRPr lang="ru-RU" dirty="0"/>
        </a:p>
      </dgm:t>
    </dgm:pt>
    <dgm:pt modelId="{BBEF0888-7CDA-410F-981E-C3B8EB950425}" type="parTrans" cxnId="{1E66C9BA-67A9-4EAA-86C9-F8912D3A0BB4}">
      <dgm:prSet/>
      <dgm:spPr/>
      <dgm:t>
        <a:bodyPr/>
        <a:lstStyle/>
        <a:p>
          <a:endParaRPr lang="ru-RU"/>
        </a:p>
      </dgm:t>
    </dgm:pt>
    <dgm:pt modelId="{96D0EFD2-50C6-433A-83A1-5A0DE73CD7C3}" type="sibTrans" cxnId="{1E66C9BA-67A9-4EAA-86C9-F8912D3A0BB4}">
      <dgm:prSet/>
      <dgm:spPr/>
      <dgm:t>
        <a:bodyPr/>
        <a:lstStyle/>
        <a:p>
          <a:endParaRPr lang="ru-RU"/>
        </a:p>
      </dgm:t>
    </dgm:pt>
    <dgm:pt modelId="{129D6F4A-4349-4EE3-B5E2-F7A7798DD925}">
      <dgm:prSet/>
      <dgm:spPr/>
      <dgm:t>
        <a:bodyPr/>
        <a:lstStyle/>
        <a:p>
          <a:endParaRPr lang="ru-RU" dirty="0"/>
        </a:p>
      </dgm:t>
    </dgm:pt>
    <dgm:pt modelId="{31A77258-C4E7-4537-AA95-7535009D0930}" type="parTrans" cxnId="{9151E644-ED02-4510-ABF0-014389BA7B22}">
      <dgm:prSet/>
      <dgm:spPr/>
      <dgm:t>
        <a:bodyPr/>
        <a:lstStyle/>
        <a:p>
          <a:endParaRPr lang="ru-RU"/>
        </a:p>
      </dgm:t>
    </dgm:pt>
    <dgm:pt modelId="{1C3ECF70-A519-4D6D-A215-01538CE1CF7C}" type="sibTrans" cxnId="{9151E644-ED02-4510-ABF0-014389BA7B22}">
      <dgm:prSet/>
      <dgm:spPr/>
      <dgm:t>
        <a:bodyPr/>
        <a:lstStyle/>
        <a:p>
          <a:endParaRPr lang="ru-RU"/>
        </a:p>
      </dgm:t>
    </dgm:pt>
    <dgm:pt modelId="{2A2242ED-7EDC-470D-9144-2BA9D3B77030}">
      <dgm:prSet/>
      <dgm:spPr/>
      <dgm:t>
        <a:bodyPr/>
        <a:lstStyle/>
        <a:p>
          <a:endParaRPr lang="ru-RU" dirty="0"/>
        </a:p>
      </dgm:t>
    </dgm:pt>
    <dgm:pt modelId="{52A16E9B-3CA1-4471-A049-6521085898C0}" type="parTrans" cxnId="{3DC4CFF2-EAE3-4FA7-AF5F-4F4B4041E0F7}">
      <dgm:prSet/>
      <dgm:spPr/>
      <dgm:t>
        <a:bodyPr/>
        <a:lstStyle/>
        <a:p>
          <a:endParaRPr lang="ru-RU"/>
        </a:p>
      </dgm:t>
    </dgm:pt>
    <dgm:pt modelId="{95369BD4-A029-445C-B1E4-552C5529B2F1}" type="sibTrans" cxnId="{3DC4CFF2-EAE3-4FA7-AF5F-4F4B4041E0F7}">
      <dgm:prSet/>
      <dgm:spPr/>
      <dgm:t>
        <a:bodyPr/>
        <a:lstStyle/>
        <a:p>
          <a:endParaRPr lang="ru-RU"/>
        </a:p>
      </dgm:t>
    </dgm:pt>
    <dgm:pt modelId="{0DE057D5-E911-4E9F-949A-5355BB077404}">
      <dgm:prSet/>
      <dgm:spPr/>
      <dgm:t>
        <a:bodyPr/>
        <a:lstStyle/>
        <a:p>
          <a:endParaRPr lang="ru-RU" dirty="0"/>
        </a:p>
      </dgm:t>
    </dgm:pt>
    <dgm:pt modelId="{609F5F7E-0204-4EBB-83E1-1CB9FDB3BFBB}" type="parTrans" cxnId="{9C088B71-139B-4167-89B2-B7E703A08287}">
      <dgm:prSet/>
      <dgm:spPr/>
      <dgm:t>
        <a:bodyPr/>
        <a:lstStyle/>
        <a:p>
          <a:endParaRPr lang="ru-RU"/>
        </a:p>
      </dgm:t>
    </dgm:pt>
    <dgm:pt modelId="{42B87618-07DA-4EB0-A713-74447C613F0A}" type="sibTrans" cxnId="{9C088B71-139B-4167-89B2-B7E703A08287}">
      <dgm:prSet/>
      <dgm:spPr/>
      <dgm:t>
        <a:bodyPr/>
        <a:lstStyle/>
        <a:p>
          <a:endParaRPr lang="ru-RU"/>
        </a:p>
      </dgm:t>
    </dgm:pt>
    <dgm:pt modelId="{02052714-CBC8-406F-BCC1-4E5154C4528D}">
      <dgm:prSet/>
      <dgm:spPr/>
      <dgm:t>
        <a:bodyPr/>
        <a:lstStyle/>
        <a:p>
          <a:endParaRPr lang="ru-RU" dirty="0"/>
        </a:p>
      </dgm:t>
    </dgm:pt>
    <dgm:pt modelId="{F89852A9-B301-4075-9D44-75C4CD16E49B}" type="parTrans" cxnId="{9071AE98-3DDF-4DB5-AD7D-7A714C07900C}">
      <dgm:prSet/>
      <dgm:spPr/>
      <dgm:t>
        <a:bodyPr/>
        <a:lstStyle/>
        <a:p>
          <a:endParaRPr lang="ru-RU"/>
        </a:p>
      </dgm:t>
    </dgm:pt>
    <dgm:pt modelId="{540240A3-BBCF-4FEC-A7AC-5F81A1487B71}" type="sibTrans" cxnId="{9071AE98-3DDF-4DB5-AD7D-7A714C07900C}">
      <dgm:prSet/>
      <dgm:spPr/>
      <dgm:t>
        <a:bodyPr/>
        <a:lstStyle/>
        <a:p>
          <a:endParaRPr lang="ru-RU"/>
        </a:p>
      </dgm:t>
    </dgm:pt>
    <dgm:pt modelId="{597A6CBB-1992-4D79-B167-1CDAE0271DFA}">
      <dgm:prSet/>
      <dgm:spPr/>
      <dgm:t>
        <a:bodyPr/>
        <a:lstStyle/>
        <a:p>
          <a:endParaRPr lang="ru-RU" dirty="0"/>
        </a:p>
      </dgm:t>
    </dgm:pt>
    <dgm:pt modelId="{5FA50843-3042-4DF0-83B7-1412916E3AE5}" type="parTrans" cxnId="{A46C6DFB-5DCD-4265-9198-88DF1712F5C9}">
      <dgm:prSet/>
      <dgm:spPr/>
      <dgm:t>
        <a:bodyPr/>
        <a:lstStyle/>
        <a:p>
          <a:endParaRPr lang="ru-RU"/>
        </a:p>
      </dgm:t>
    </dgm:pt>
    <dgm:pt modelId="{FEDD6D6B-9F93-42EB-BFEF-CB0753257FAC}" type="sibTrans" cxnId="{A46C6DFB-5DCD-4265-9198-88DF1712F5C9}">
      <dgm:prSet/>
      <dgm:spPr/>
      <dgm:t>
        <a:bodyPr/>
        <a:lstStyle/>
        <a:p>
          <a:endParaRPr lang="ru-RU"/>
        </a:p>
      </dgm:t>
    </dgm:pt>
    <dgm:pt modelId="{B2138EAE-C0DF-4C77-A5C0-819C19534C60}">
      <dgm:prSet/>
      <dgm:spPr/>
      <dgm:t>
        <a:bodyPr/>
        <a:lstStyle/>
        <a:p>
          <a:endParaRPr lang="ru-RU" dirty="0"/>
        </a:p>
      </dgm:t>
    </dgm:pt>
    <dgm:pt modelId="{F499BED7-903B-409D-A46A-9F6DAAAEF9F1}" type="parTrans" cxnId="{08981F0C-2516-4969-A681-978303BB4E59}">
      <dgm:prSet/>
      <dgm:spPr/>
      <dgm:t>
        <a:bodyPr/>
        <a:lstStyle/>
        <a:p>
          <a:endParaRPr lang="ru-RU"/>
        </a:p>
      </dgm:t>
    </dgm:pt>
    <dgm:pt modelId="{A09A2D1A-E06A-40BC-BBEE-6B0A45A7B2F1}" type="sibTrans" cxnId="{08981F0C-2516-4969-A681-978303BB4E59}">
      <dgm:prSet/>
      <dgm:spPr/>
      <dgm:t>
        <a:bodyPr/>
        <a:lstStyle/>
        <a:p>
          <a:endParaRPr lang="ru-RU"/>
        </a:p>
      </dgm:t>
    </dgm:pt>
    <dgm:pt modelId="{8454BEC1-A50E-4613-9E8D-B905F0B3B587}">
      <dgm:prSet/>
      <dgm:spPr/>
      <dgm:t>
        <a:bodyPr/>
        <a:lstStyle/>
        <a:p>
          <a:endParaRPr lang="ru-RU" dirty="0"/>
        </a:p>
      </dgm:t>
    </dgm:pt>
    <dgm:pt modelId="{C2D2635E-5B9D-4C95-B679-EAE913E10854}" type="parTrans" cxnId="{00258229-CCCA-42B2-9017-AF8B1DA71D6F}">
      <dgm:prSet/>
      <dgm:spPr/>
      <dgm:t>
        <a:bodyPr/>
        <a:lstStyle/>
        <a:p>
          <a:endParaRPr lang="ru-RU"/>
        </a:p>
      </dgm:t>
    </dgm:pt>
    <dgm:pt modelId="{FCBE6A42-1BCF-4203-954A-7149E00913D8}" type="sibTrans" cxnId="{00258229-CCCA-42B2-9017-AF8B1DA71D6F}">
      <dgm:prSet/>
      <dgm:spPr/>
      <dgm:t>
        <a:bodyPr/>
        <a:lstStyle/>
        <a:p>
          <a:endParaRPr lang="ru-RU"/>
        </a:p>
      </dgm:t>
    </dgm:pt>
    <dgm:pt modelId="{B14AD2F8-F668-4206-B91F-A6942052CEDC}">
      <dgm:prSet/>
      <dgm:spPr/>
      <dgm:t>
        <a:bodyPr/>
        <a:lstStyle/>
        <a:p>
          <a:endParaRPr lang="ru-RU" dirty="0"/>
        </a:p>
      </dgm:t>
    </dgm:pt>
    <dgm:pt modelId="{BA529682-ED47-4C38-8A56-19BE187C497B}" type="parTrans" cxnId="{52360784-555F-4902-8978-575C9FA9248A}">
      <dgm:prSet/>
      <dgm:spPr/>
      <dgm:t>
        <a:bodyPr/>
        <a:lstStyle/>
        <a:p>
          <a:endParaRPr lang="ru-RU"/>
        </a:p>
      </dgm:t>
    </dgm:pt>
    <dgm:pt modelId="{75181DE7-7884-462A-B767-041D5B12ED94}" type="sibTrans" cxnId="{52360784-555F-4902-8978-575C9FA9248A}">
      <dgm:prSet/>
      <dgm:spPr/>
      <dgm:t>
        <a:bodyPr/>
        <a:lstStyle/>
        <a:p>
          <a:endParaRPr lang="ru-RU"/>
        </a:p>
      </dgm:t>
    </dgm:pt>
    <dgm:pt modelId="{860B451B-13A8-4E06-826A-B56340CADA43}">
      <dgm:prSet/>
      <dgm:spPr/>
      <dgm:t>
        <a:bodyPr/>
        <a:lstStyle/>
        <a:p>
          <a:endParaRPr lang="ru-RU" dirty="0"/>
        </a:p>
      </dgm:t>
    </dgm:pt>
    <dgm:pt modelId="{E738A771-DF9A-4046-974F-28BD82BDFE54}" type="parTrans" cxnId="{8B1FE7C8-1E2C-4FE3-B6E8-253AB865BE94}">
      <dgm:prSet/>
      <dgm:spPr/>
      <dgm:t>
        <a:bodyPr/>
        <a:lstStyle/>
        <a:p>
          <a:endParaRPr lang="ru-RU"/>
        </a:p>
      </dgm:t>
    </dgm:pt>
    <dgm:pt modelId="{3F0836A8-6171-4951-AB49-54BE82132A55}" type="sibTrans" cxnId="{8B1FE7C8-1E2C-4FE3-B6E8-253AB865BE94}">
      <dgm:prSet/>
      <dgm:spPr/>
      <dgm:t>
        <a:bodyPr/>
        <a:lstStyle/>
        <a:p>
          <a:endParaRPr lang="ru-RU"/>
        </a:p>
      </dgm:t>
    </dgm:pt>
    <dgm:pt modelId="{3206A75B-A093-4078-B243-A8D747041E5C}">
      <dgm:prSet/>
      <dgm:spPr/>
      <dgm:t>
        <a:bodyPr/>
        <a:lstStyle/>
        <a:p>
          <a:endParaRPr lang="ru-RU" dirty="0"/>
        </a:p>
      </dgm:t>
    </dgm:pt>
    <dgm:pt modelId="{41B4D03C-4739-455C-8298-5DF8FC603474}" type="parTrans" cxnId="{2885077E-0ADC-4F35-8397-284AB01C7948}">
      <dgm:prSet/>
      <dgm:spPr/>
      <dgm:t>
        <a:bodyPr/>
        <a:lstStyle/>
        <a:p>
          <a:endParaRPr lang="ru-RU"/>
        </a:p>
      </dgm:t>
    </dgm:pt>
    <dgm:pt modelId="{597C16EA-5CBE-4FF7-9D39-2AF24CB8C5A0}" type="sibTrans" cxnId="{2885077E-0ADC-4F35-8397-284AB01C7948}">
      <dgm:prSet/>
      <dgm:spPr/>
      <dgm:t>
        <a:bodyPr/>
        <a:lstStyle/>
        <a:p>
          <a:endParaRPr lang="ru-RU"/>
        </a:p>
      </dgm:t>
    </dgm:pt>
    <dgm:pt modelId="{E3BEBEB0-2B3E-4A2E-AEFD-4C4BA581EF01}">
      <dgm:prSet/>
      <dgm:spPr/>
      <dgm:t>
        <a:bodyPr/>
        <a:lstStyle/>
        <a:p>
          <a:endParaRPr lang="ru-RU" dirty="0"/>
        </a:p>
      </dgm:t>
    </dgm:pt>
    <dgm:pt modelId="{AF3EFE9C-EA22-4938-871C-9656CECC4C18}" type="parTrans" cxnId="{E6F38301-22DA-436E-AAD1-B96106115C06}">
      <dgm:prSet/>
      <dgm:spPr/>
      <dgm:t>
        <a:bodyPr/>
        <a:lstStyle/>
        <a:p>
          <a:endParaRPr lang="ru-RU"/>
        </a:p>
      </dgm:t>
    </dgm:pt>
    <dgm:pt modelId="{1C355FB2-BF8C-4BD8-B2CD-69A03F9B18FE}" type="sibTrans" cxnId="{E6F38301-22DA-436E-AAD1-B96106115C06}">
      <dgm:prSet/>
      <dgm:spPr/>
      <dgm:t>
        <a:bodyPr/>
        <a:lstStyle/>
        <a:p>
          <a:endParaRPr lang="ru-RU"/>
        </a:p>
      </dgm:t>
    </dgm:pt>
    <dgm:pt modelId="{6DF194E5-364C-47D3-960B-3BDA9D949558}" type="pres">
      <dgm:prSet presAssocID="{11BAB129-263B-4CF8-8235-C709A75EC54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9AE32-0819-46FE-AA97-B08D1EC16E52}" type="pres">
      <dgm:prSet presAssocID="{39FCD630-FD34-4441-AABE-391B14B941C2}" presName="gear1" presStyleLbl="node1" presStyleIdx="0" presStyleCnt="3" custScaleX="81595" custScaleY="55929" custLinFactY="-7275" custLinFactNeighborX="-2001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42587-1D35-4E6D-A165-5CDAB5B07F36}" type="pres">
      <dgm:prSet presAssocID="{39FCD630-FD34-4441-AABE-391B14B941C2}" presName="gear1srcNode" presStyleLbl="node1" presStyleIdx="0" presStyleCnt="3"/>
      <dgm:spPr/>
      <dgm:t>
        <a:bodyPr/>
        <a:lstStyle/>
        <a:p>
          <a:endParaRPr lang="ru-RU"/>
        </a:p>
      </dgm:t>
    </dgm:pt>
    <dgm:pt modelId="{1F5BCA83-C93C-435C-80CB-3180C82B01CD}" type="pres">
      <dgm:prSet presAssocID="{39FCD630-FD34-4441-AABE-391B14B941C2}" presName="gear1dstNode" presStyleLbl="node1" presStyleIdx="0" presStyleCnt="3"/>
      <dgm:spPr/>
      <dgm:t>
        <a:bodyPr/>
        <a:lstStyle/>
        <a:p>
          <a:endParaRPr lang="ru-RU"/>
        </a:p>
      </dgm:t>
    </dgm:pt>
    <dgm:pt modelId="{A2DB6930-ABED-4F1E-AA38-672EF21FFD37}" type="pres">
      <dgm:prSet presAssocID="{26E79715-85EB-46A5-94E4-07F5C41362FF}" presName="gear2" presStyleLbl="node1" presStyleIdx="1" presStyleCnt="3" custScaleX="94115" custScaleY="89148" custLinFactX="47636" custLinFactNeighborX="100000" custLinFactNeighborY="12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3BB4-4B1B-464F-B47E-73752BC002D4}" type="pres">
      <dgm:prSet presAssocID="{26E79715-85EB-46A5-94E4-07F5C41362FF}" presName="gear2srcNode" presStyleLbl="node1" presStyleIdx="1" presStyleCnt="3"/>
      <dgm:spPr/>
      <dgm:t>
        <a:bodyPr/>
        <a:lstStyle/>
        <a:p>
          <a:endParaRPr lang="ru-RU"/>
        </a:p>
      </dgm:t>
    </dgm:pt>
    <dgm:pt modelId="{8D217C7F-86DC-4F5D-B658-967585799497}" type="pres">
      <dgm:prSet presAssocID="{26E79715-85EB-46A5-94E4-07F5C41362FF}" presName="gear2dstNode" presStyleLbl="node1" presStyleIdx="1" presStyleCnt="3"/>
      <dgm:spPr/>
      <dgm:t>
        <a:bodyPr/>
        <a:lstStyle/>
        <a:p>
          <a:endParaRPr lang="ru-RU"/>
        </a:p>
      </dgm:t>
    </dgm:pt>
    <dgm:pt modelId="{684F63F7-5917-4244-86E3-D06266455465}" type="pres">
      <dgm:prSet presAssocID="{3805AE1F-678D-46ED-B18A-6BADD4299807}" presName="gear3" presStyleLbl="node1" presStyleIdx="2" presStyleCnt="3" custScaleX="102712" custScaleY="94735" custLinFactY="6476" custLinFactNeighborX="-45492" custLinFactNeighborY="100000"/>
      <dgm:spPr/>
      <dgm:t>
        <a:bodyPr/>
        <a:lstStyle/>
        <a:p>
          <a:endParaRPr lang="ru-RU"/>
        </a:p>
      </dgm:t>
    </dgm:pt>
    <dgm:pt modelId="{AF95A00B-EC82-4B94-BDA1-976BDF767A74}" type="pres">
      <dgm:prSet presAssocID="{3805AE1F-678D-46ED-B18A-6BADD429980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E1F13-F03D-43CF-9860-9A52322E6830}" type="pres">
      <dgm:prSet presAssocID="{3805AE1F-678D-46ED-B18A-6BADD4299807}" presName="gear3srcNode" presStyleLbl="node1" presStyleIdx="2" presStyleCnt="3"/>
      <dgm:spPr/>
      <dgm:t>
        <a:bodyPr/>
        <a:lstStyle/>
        <a:p>
          <a:endParaRPr lang="ru-RU"/>
        </a:p>
      </dgm:t>
    </dgm:pt>
    <dgm:pt modelId="{68C8878B-3236-4B6F-9FF6-00E00243682B}" type="pres">
      <dgm:prSet presAssocID="{3805AE1F-678D-46ED-B18A-6BADD4299807}" presName="gear3dstNode" presStyleLbl="node1" presStyleIdx="2" presStyleCnt="3"/>
      <dgm:spPr/>
      <dgm:t>
        <a:bodyPr/>
        <a:lstStyle/>
        <a:p>
          <a:endParaRPr lang="ru-RU"/>
        </a:p>
      </dgm:t>
    </dgm:pt>
    <dgm:pt modelId="{6728597D-B836-4259-A697-0B9A0D018B77}" type="pres">
      <dgm:prSet presAssocID="{B461BADF-65D1-461F-83E0-72FB0037F1F3}" presName="connector1" presStyleLbl="sibTrans2D1" presStyleIdx="0" presStyleCnt="3" custAng="21232066" custScaleX="52720" custScaleY="48509" custLinFactNeighborX="32448" custLinFactNeighborY="-31360"/>
      <dgm:spPr/>
      <dgm:t>
        <a:bodyPr/>
        <a:lstStyle/>
        <a:p>
          <a:endParaRPr lang="ru-RU"/>
        </a:p>
      </dgm:t>
    </dgm:pt>
    <dgm:pt modelId="{9F3245EB-576C-47EC-BE03-78917B1978BE}" type="pres">
      <dgm:prSet presAssocID="{A09413AD-24DC-454A-AA05-B7AEF8149ED0}" presName="connector2" presStyleLbl="sibTrans2D1" presStyleIdx="1" presStyleCnt="3" custAng="7219669" custFlipHor="1" custScaleX="99526" custScaleY="105626" custLinFactNeighborX="2334" custLinFactNeighborY="51414"/>
      <dgm:spPr/>
      <dgm:t>
        <a:bodyPr/>
        <a:lstStyle/>
        <a:p>
          <a:endParaRPr lang="ru-RU"/>
        </a:p>
      </dgm:t>
    </dgm:pt>
    <dgm:pt modelId="{B4275FB2-A037-436D-A3E6-8BA47DA7A7B1}" type="pres">
      <dgm:prSet presAssocID="{074A7BA7-E8A4-4C4C-B849-824C0FD1E01E}" presName="connector3" presStyleLbl="sibTrans2D1" presStyleIdx="2" presStyleCnt="3" custAng="18607360" custScaleX="153991" custScaleY="92699" custLinFactNeighborX="22523" custLinFactNeighborY="-44531"/>
      <dgm:spPr/>
      <dgm:t>
        <a:bodyPr/>
        <a:lstStyle/>
        <a:p>
          <a:endParaRPr lang="ru-RU"/>
        </a:p>
      </dgm:t>
    </dgm:pt>
  </dgm:ptLst>
  <dgm:cxnLst>
    <dgm:cxn modelId="{20F478B9-65B5-49BD-A101-86B05C9DD55C}" type="presOf" srcId="{3805AE1F-678D-46ED-B18A-6BADD4299807}" destId="{68C8878B-3236-4B6F-9FF6-00E00243682B}" srcOrd="3" destOrd="0" presId="urn:microsoft.com/office/officeart/2005/8/layout/gear1"/>
    <dgm:cxn modelId="{5CD74043-E03D-4231-8811-43FC83FD864B}" type="presOf" srcId="{26E79715-85EB-46A5-94E4-07F5C41362FF}" destId="{A2DB6930-ABED-4F1E-AA38-672EF21FFD37}" srcOrd="0" destOrd="0" presId="urn:microsoft.com/office/officeart/2005/8/layout/gear1"/>
    <dgm:cxn modelId="{9071AE98-3DDF-4DB5-AD7D-7A714C07900C}" srcId="{11BAB129-263B-4CF8-8235-C709A75EC546}" destId="{02052714-CBC8-406F-BCC1-4E5154C4528D}" srcOrd="8" destOrd="0" parTransId="{F89852A9-B301-4075-9D44-75C4CD16E49B}" sibTransId="{540240A3-BBCF-4FEC-A7AC-5F81A1487B71}"/>
    <dgm:cxn modelId="{EB0A3061-7440-43C9-8D60-C86D9AFB0D48}" type="presOf" srcId="{B461BADF-65D1-461F-83E0-72FB0037F1F3}" destId="{6728597D-B836-4259-A697-0B9A0D018B77}" srcOrd="0" destOrd="0" presId="urn:microsoft.com/office/officeart/2005/8/layout/gear1"/>
    <dgm:cxn modelId="{ACAA2BED-FA21-46F5-8E75-C5FF43C01E5E}" type="presOf" srcId="{26E79715-85EB-46A5-94E4-07F5C41362FF}" destId="{8D217C7F-86DC-4F5D-B658-967585799497}" srcOrd="2" destOrd="0" presId="urn:microsoft.com/office/officeart/2005/8/layout/gear1"/>
    <dgm:cxn modelId="{20EBC75C-D1BE-4A69-9ACA-DEAF4E5CF07F}" type="presOf" srcId="{3805AE1F-678D-46ED-B18A-6BADD4299807}" destId="{684F63F7-5917-4244-86E3-D06266455465}" srcOrd="0" destOrd="0" presId="urn:microsoft.com/office/officeart/2005/8/layout/gear1"/>
    <dgm:cxn modelId="{80ED39BC-6CB4-4A1B-B065-EE5B1EF9A2CA}" type="presOf" srcId="{A09413AD-24DC-454A-AA05-B7AEF8149ED0}" destId="{9F3245EB-576C-47EC-BE03-78917B1978BE}" srcOrd="0" destOrd="0" presId="urn:microsoft.com/office/officeart/2005/8/layout/gear1"/>
    <dgm:cxn modelId="{387FCA94-05BA-4281-AF68-07CC709EEB14}" type="presOf" srcId="{26E79715-85EB-46A5-94E4-07F5C41362FF}" destId="{BC173BB4-4B1B-464F-B47E-73752BC002D4}" srcOrd="1" destOrd="0" presId="urn:microsoft.com/office/officeart/2005/8/layout/gear1"/>
    <dgm:cxn modelId="{3DC4CFF2-EAE3-4FA7-AF5F-4F4B4041E0F7}" srcId="{11BAB129-263B-4CF8-8235-C709A75EC546}" destId="{2A2242ED-7EDC-470D-9144-2BA9D3B77030}" srcOrd="6" destOrd="0" parTransId="{52A16E9B-3CA1-4471-A049-6521085898C0}" sibTransId="{95369BD4-A029-445C-B1E4-552C5529B2F1}"/>
    <dgm:cxn modelId="{A51985E1-FAC6-4E8C-AD53-52EC763B1E46}" type="presOf" srcId="{074A7BA7-E8A4-4C4C-B849-824C0FD1E01E}" destId="{B4275FB2-A037-436D-A3E6-8BA47DA7A7B1}" srcOrd="0" destOrd="0" presId="urn:microsoft.com/office/officeart/2005/8/layout/gear1"/>
    <dgm:cxn modelId="{9151E644-ED02-4510-ABF0-014389BA7B22}" srcId="{11BAB129-263B-4CF8-8235-C709A75EC546}" destId="{129D6F4A-4349-4EE3-B5E2-F7A7798DD925}" srcOrd="5" destOrd="0" parTransId="{31A77258-C4E7-4537-AA95-7535009D0930}" sibTransId="{1C3ECF70-A519-4D6D-A215-01538CE1CF7C}"/>
    <dgm:cxn modelId="{8B1FE7C8-1E2C-4FE3-B6E8-253AB865BE94}" srcId="{11BAB129-263B-4CF8-8235-C709A75EC546}" destId="{860B451B-13A8-4E06-826A-B56340CADA43}" srcOrd="13" destOrd="0" parTransId="{E738A771-DF9A-4046-974F-28BD82BDFE54}" sibTransId="{3F0836A8-6171-4951-AB49-54BE82132A55}"/>
    <dgm:cxn modelId="{E6F38301-22DA-436E-AAD1-B96106115C06}" srcId="{11BAB129-263B-4CF8-8235-C709A75EC546}" destId="{E3BEBEB0-2B3E-4A2E-AEFD-4C4BA581EF01}" srcOrd="15" destOrd="0" parTransId="{AF3EFE9C-EA22-4938-871C-9656CECC4C18}" sibTransId="{1C355FB2-BF8C-4BD8-B2CD-69A03F9B18FE}"/>
    <dgm:cxn modelId="{B2F8560E-9108-430F-A886-221D6E2B1B6B}" type="presOf" srcId="{39FCD630-FD34-4441-AABE-391B14B941C2}" destId="{1F5BCA83-C93C-435C-80CB-3180C82B01CD}" srcOrd="2" destOrd="0" presId="urn:microsoft.com/office/officeart/2005/8/layout/gear1"/>
    <dgm:cxn modelId="{06F57B05-7D89-4ECF-BA0D-CF75F829EE22}" type="presOf" srcId="{3805AE1F-678D-46ED-B18A-6BADD4299807}" destId="{AF95A00B-EC82-4B94-BDA1-976BDF767A74}" srcOrd="1" destOrd="0" presId="urn:microsoft.com/office/officeart/2005/8/layout/gear1"/>
    <dgm:cxn modelId="{52360784-555F-4902-8978-575C9FA9248A}" srcId="{11BAB129-263B-4CF8-8235-C709A75EC546}" destId="{B14AD2F8-F668-4206-B91F-A6942052CEDC}" srcOrd="12" destOrd="0" parTransId="{BA529682-ED47-4C38-8A56-19BE187C497B}" sibTransId="{75181DE7-7884-462A-B767-041D5B12ED94}"/>
    <dgm:cxn modelId="{76469F35-D941-4993-9772-DDC95C8682A3}" srcId="{11BAB129-263B-4CF8-8235-C709A75EC546}" destId="{81DF3270-7B63-47A7-B4FF-7C1710FFF757}" srcOrd="3" destOrd="0" parTransId="{6F44139F-2ABF-4CF9-AAA9-E8FF3299B7A4}" sibTransId="{F297A666-75AF-4F82-83D5-1F128392B3F5}"/>
    <dgm:cxn modelId="{1E66C9BA-67A9-4EAA-86C9-F8912D3A0BB4}" srcId="{11BAB129-263B-4CF8-8235-C709A75EC546}" destId="{5398C69C-758E-47CB-B9B7-B7FEF93930FE}" srcOrd="4" destOrd="0" parTransId="{BBEF0888-7CDA-410F-981E-C3B8EB950425}" sibTransId="{96D0EFD2-50C6-433A-83A1-5A0DE73CD7C3}"/>
    <dgm:cxn modelId="{00258229-CCCA-42B2-9017-AF8B1DA71D6F}" srcId="{11BAB129-263B-4CF8-8235-C709A75EC546}" destId="{8454BEC1-A50E-4613-9E8D-B905F0B3B587}" srcOrd="11" destOrd="0" parTransId="{C2D2635E-5B9D-4C95-B679-EAE913E10854}" sibTransId="{FCBE6A42-1BCF-4203-954A-7149E00913D8}"/>
    <dgm:cxn modelId="{A46C6DFB-5DCD-4265-9198-88DF1712F5C9}" srcId="{11BAB129-263B-4CF8-8235-C709A75EC546}" destId="{597A6CBB-1992-4D79-B167-1CDAE0271DFA}" srcOrd="9" destOrd="0" parTransId="{5FA50843-3042-4DF0-83B7-1412916E3AE5}" sibTransId="{FEDD6D6B-9F93-42EB-BFEF-CB0753257FAC}"/>
    <dgm:cxn modelId="{1C2A5897-33DA-48A2-8475-1C4D6E7A3300}" type="presOf" srcId="{39FCD630-FD34-4441-AABE-391B14B941C2}" destId="{D2242587-1D35-4E6D-A165-5CDAB5B07F36}" srcOrd="1" destOrd="0" presId="urn:microsoft.com/office/officeart/2005/8/layout/gear1"/>
    <dgm:cxn modelId="{5F1E9133-C950-4D09-9F32-1F63B4C339F7}" type="presOf" srcId="{11BAB129-263B-4CF8-8235-C709A75EC546}" destId="{6DF194E5-364C-47D3-960B-3BDA9D949558}" srcOrd="0" destOrd="0" presId="urn:microsoft.com/office/officeart/2005/8/layout/gear1"/>
    <dgm:cxn modelId="{9C088B71-139B-4167-89B2-B7E703A08287}" srcId="{11BAB129-263B-4CF8-8235-C709A75EC546}" destId="{0DE057D5-E911-4E9F-949A-5355BB077404}" srcOrd="7" destOrd="0" parTransId="{609F5F7E-0204-4EBB-83E1-1CB9FDB3BFBB}" sibTransId="{42B87618-07DA-4EB0-A713-74447C613F0A}"/>
    <dgm:cxn modelId="{40C26977-A5CA-47C4-ADAF-66712FF44536}" srcId="{11BAB129-263B-4CF8-8235-C709A75EC546}" destId="{39FCD630-FD34-4441-AABE-391B14B941C2}" srcOrd="0" destOrd="0" parTransId="{7E0C2F89-0DE5-4D6D-92B2-4F849A5F8C7C}" sibTransId="{B461BADF-65D1-461F-83E0-72FB0037F1F3}"/>
    <dgm:cxn modelId="{A5C7C964-030F-4AE3-9EAA-4675713DB016}" type="presOf" srcId="{39FCD630-FD34-4441-AABE-391B14B941C2}" destId="{8359AE32-0819-46FE-AA97-B08D1EC16E52}" srcOrd="0" destOrd="0" presId="urn:microsoft.com/office/officeart/2005/8/layout/gear1"/>
    <dgm:cxn modelId="{AAE28868-E609-49F5-B624-73E5FF964129}" srcId="{11BAB129-263B-4CF8-8235-C709A75EC546}" destId="{3805AE1F-678D-46ED-B18A-6BADD4299807}" srcOrd="2" destOrd="0" parTransId="{DF567014-1F2D-47EA-8EAA-606B2C2528F3}" sibTransId="{074A7BA7-E8A4-4C4C-B849-824C0FD1E01E}"/>
    <dgm:cxn modelId="{3E0FABCD-1C72-453D-BA5E-69DB8AB2F5EA}" type="presOf" srcId="{3805AE1F-678D-46ED-B18A-6BADD4299807}" destId="{6BDE1F13-F03D-43CF-9860-9A52322E6830}" srcOrd="2" destOrd="0" presId="urn:microsoft.com/office/officeart/2005/8/layout/gear1"/>
    <dgm:cxn modelId="{2885077E-0ADC-4F35-8397-284AB01C7948}" srcId="{11BAB129-263B-4CF8-8235-C709A75EC546}" destId="{3206A75B-A093-4078-B243-A8D747041E5C}" srcOrd="14" destOrd="0" parTransId="{41B4D03C-4739-455C-8298-5DF8FC603474}" sibTransId="{597C16EA-5CBE-4FF7-9D39-2AF24CB8C5A0}"/>
    <dgm:cxn modelId="{08981F0C-2516-4969-A681-978303BB4E59}" srcId="{11BAB129-263B-4CF8-8235-C709A75EC546}" destId="{B2138EAE-C0DF-4C77-A5C0-819C19534C60}" srcOrd="10" destOrd="0" parTransId="{F499BED7-903B-409D-A46A-9F6DAAAEF9F1}" sibTransId="{A09A2D1A-E06A-40BC-BBEE-6B0A45A7B2F1}"/>
    <dgm:cxn modelId="{EBE3E113-E1B9-46D4-8D9A-775833E4603C}" srcId="{11BAB129-263B-4CF8-8235-C709A75EC546}" destId="{26E79715-85EB-46A5-94E4-07F5C41362FF}" srcOrd="1" destOrd="0" parTransId="{0A8826CE-5F9F-4973-81E3-6D6CF2ECC4F6}" sibTransId="{A09413AD-24DC-454A-AA05-B7AEF8149ED0}"/>
    <dgm:cxn modelId="{0C572234-CE72-4024-A857-0E06922FB337}" type="presParOf" srcId="{6DF194E5-364C-47D3-960B-3BDA9D949558}" destId="{8359AE32-0819-46FE-AA97-B08D1EC16E52}" srcOrd="0" destOrd="0" presId="urn:microsoft.com/office/officeart/2005/8/layout/gear1"/>
    <dgm:cxn modelId="{79B22464-CD3B-4990-8808-224290B4BA37}" type="presParOf" srcId="{6DF194E5-364C-47D3-960B-3BDA9D949558}" destId="{D2242587-1D35-4E6D-A165-5CDAB5B07F36}" srcOrd="1" destOrd="0" presId="urn:microsoft.com/office/officeart/2005/8/layout/gear1"/>
    <dgm:cxn modelId="{E27FF004-E52D-47D6-B24A-6E6E66CCD1A7}" type="presParOf" srcId="{6DF194E5-364C-47D3-960B-3BDA9D949558}" destId="{1F5BCA83-C93C-435C-80CB-3180C82B01CD}" srcOrd="2" destOrd="0" presId="urn:microsoft.com/office/officeart/2005/8/layout/gear1"/>
    <dgm:cxn modelId="{0AD78770-3BC5-4B7F-9FC7-D8A3E3BEB046}" type="presParOf" srcId="{6DF194E5-364C-47D3-960B-3BDA9D949558}" destId="{A2DB6930-ABED-4F1E-AA38-672EF21FFD37}" srcOrd="3" destOrd="0" presId="urn:microsoft.com/office/officeart/2005/8/layout/gear1"/>
    <dgm:cxn modelId="{1B64F0AF-FCB3-4164-808C-0FE2FF0141E8}" type="presParOf" srcId="{6DF194E5-364C-47D3-960B-3BDA9D949558}" destId="{BC173BB4-4B1B-464F-B47E-73752BC002D4}" srcOrd="4" destOrd="0" presId="urn:microsoft.com/office/officeart/2005/8/layout/gear1"/>
    <dgm:cxn modelId="{BD76EB28-E444-4A7A-8818-D0D9B524FC80}" type="presParOf" srcId="{6DF194E5-364C-47D3-960B-3BDA9D949558}" destId="{8D217C7F-86DC-4F5D-B658-967585799497}" srcOrd="5" destOrd="0" presId="urn:microsoft.com/office/officeart/2005/8/layout/gear1"/>
    <dgm:cxn modelId="{0C1E7C99-4F6B-4E79-8F88-6569CCFD91F6}" type="presParOf" srcId="{6DF194E5-364C-47D3-960B-3BDA9D949558}" destId="{684F63F7-5917-4244-86E3-D06266455465}" srcOrd="6" destOrd="0" presId="urn:microsoft.com/office/officeart/2005/8/layout/gear1"/>
    <dgm:cxn modelId="{24BE7285-DD30-455E-87B6-D17117692801}" type="presParOf" srcId="{6DF194E5-364C-47D3-960B-3BDA9D949558}" destId="{AF95A00B-EC82-4B94-BDA1-976BDF767A74}" srcOrd="7" destOrd="0" presId="urn:microsoft.com/office/officeart/2005/8/layout/gear1"/>
    <dgm:cxn modelId="{56381EA6-B003-4F02-9A70-8A1D019EE750}" type="presParOf" srcId="{6DF194E5-364C-47D3-960B-3BDA9D949558}" destId="{6BDE1F13-F03D-43CF-9860-9A52322E6830}" srcOrd="8" destOrd="0" presId="urn:microsoft.com/office/officeart/2005/8/layout/gear1"/>
    <dgm:cxn modelId="{53E9A91F-226C-4952-884E-D3F6B5C6ECC4}" type="presParOf" srcId="{6DF194E5-364C-47D3-960B-3BDA9D949558}" destId="{68C8878B-3236-4B6F-9FF6-00E00243682B}" srcOrd="9" destOrd="0" presId="urn:microsoft.com/office/officeart/2005/8/layout/gear1"/>
    <dgm:cxn modelId="{BDE1E316-E939-4E15-AFA7-EFE7D6F79C15}" type="presParOf" srcId="{6DF194E5-364C-47D3-960B-3BDA9D949558}" destId="{6728597D-B836-4259-A697-0B9A0D018B77}" srcOrd="10" destOrd="0" presId="urn:microsoft.com/office/officeart/2005/8/layout/gear1"/>
    <dgm:cxn modelId="{EE1DD988-68F1-4B4C-B30D-4AB865A1AAD8}" type="presParOf" srcId="{6DF194E5-364C-47D3-960B-3BDA9D949558}" destId="{9F3245EB-576C-47EC-BE03-78917B1978BE}" srcOrd="11" destOrd="0" presId="urn:microsoft.com/office/officeart/2005/8/layout/gear1"/>
    <dgm:cxn modelId="{AD5AD7F7-F5AF-4088-A1BC-7A5DB11CBB87}" type="presParOf" srcId="{6DF194E5-364C-47D3-960B-3BDA9D949558}" destId="{B4275FB2-A037-436D-A3E6-8BA47DA7A7B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84290E-AF0E-4AB4-AD8D-C9F22D4F1AB4}" type="doc">
      <dgm:prSet loTypeId="urn:microsoft.com/office/officeart/2005/8/layout/hList1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AB06A22-9422-43EB-BCA3-2ED64A18B356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26F4BF50-F842-4A2D-9C0E-E3D49143EB5B}" type="parTrans" cxnId="{E11C2A54-071F-4384-8F45-D29DD7F3F2C3}">
      <dgm:prSet/>
      <dgm:spPr/>
      <dgm:t>
        <a:bodyPr/>
        <a:lstStyle/>
        <a:p>
          <a:endParaRPr lang="ru-RU"/>
        </a:p>
      </dgm:t>
    </dgm:pt>
    <dgm:pt modelId="{A42B9A55-5B79-4096-82A4-5546681C29AC}" type="sibTrans" cxnId="{E11C2A54-071F-4384-8F45-D29DD7F3F2C3}">
      <dgm:prSet/>
      <dgm:spPr/>
      <dgm:t>
        <a:bodyPr/>
        <a:lstStyle/>
        <a:p>
          <a:endParaRPr lang="ru-RU"/>
        </a:p>
      </dgm:t>
    </dgm:pt>
    <dgm:pt modelId="{256FDB2B-10AA-4041-A5E5-0498549EF486}">
      <dgm:prSet phldrT="[Текст]" custT="1"/>
      <dgm:spPr/>
      <dgm:t>
        <a:bodyPr/>
        <a:lstStyle/>
        <a:p>
          <a:endParaRPr lang="ru-RU" sz="1600" dirty="0"/>
        </a:p>
      </dgm:t>
    </dgm:pt>
    <dgm:pt modelId="{F142A33A-14AE-4E04-802D-0DB5B7CD4AF9}" type="parTrans" cxnId="{58EA1F5C-32FD-4213-A395-8318672A4B15}">
      <dgm:prSet/>
      <dgm:spPr/>
      <dgm:t>
        <a:bodyPr/>
        <a:lstStyle/>
        <a:p>
          <a:endParaRPr lang="ru-RU"/>
        </a:p>
      </dgm:t>
    </dgm:pt>
    <dgm:pt modelId="{415770A8-7E31-41F4-8F34-17206315AEB6}" type="sibTrans" cxnId="{58EA1F5C-32FD-4213-A395-8318672A4B15}">
      <dgm:prSet/>
      <dgm:spPr/>
      <dgm:t>
        <a:bodyPr/>
        <a:lstStyle/>
        <a:p>
          <a:endParaRPr lang="ru-RU"/>
        </a:p>
      </dgm:t>
    </dgm:pt>
    <dgm:pt modelId="{8657BE62-870E-4F96-9B06-A19C1C4B458D}">
      <dgm:prSet phldrT="[Текст]"/>
      <dgm:spPr/>
      <dgm:t>
        <a:bodyPr/>
        <a:lstStyle/>
        <a:p>
          <a:r>
            <a:rPr lang="ru-RU" dirty="0" smtClean="0"/>
            <a:t>Неналоговые доходы</a:t>
          </a:r>
          <a:endParaRPr lang="ru-RU" dirty="0"/>
        </a:p>
      </dgm:t>
    </dgm:pt>
    <dgm:pt modelId="{43202BDA-1117-46C6-BC82-9A87BC4CF1F5}" type="parTrans" cxnId="{DF07721A-618D-44E9-8470-FA04376368B9}">
      <dgm:prSet/>
      <dgm:spPr/>
      <dgm:t>
        <a:bodyPr/>
        <a:lstStyle/>
        <a:p>
          <a:endParaRPr lang="ru-RU"/>
        </a:p>
      </dgm:t>
    </dgm:pt>
    <dgm:pt modelId="{C3CC5A77-4E96-4775-AB99-2C2598ECFD0F}" type="sibTrans" cxnId="{DF07721A-618D-44E9-8470-FA04376368B9}">
      <dgm:prSet/>
      <dgm:spPr/>
      <dgm:t>
        <a:bodyPr/>
        <a:lstStyle/>
        <a:p>
          <a:endParaRPr lang="ru-RU"/>
        </a:p>
      </dgm:t>
    </dgm:pt>
    <dgm:pt modelId="{1D28E7CF-5DA2-4B4A-98B3-029092CF4BA3}">
      <dgm:prSet phldrT="[Текст]"/>
      <dgm:spPr/>
      <dgm:t>
        <a:bodyPr/>
        <a:lstStyle/>
        <a:p>
          <a:r>
            <a:rPr lang="ru-RU" dirty="0" smtClean="0"/>
            <a:t>Поступления доходов от использования государственного (муниципального) имущества, от платных услуг, оказываемых бюджетными учреждениями, штрафных санкций за нарушение законодательства, иных неналоговых платежей</a:t>
          </a:r>
          <a:endParaRPr lang="ru-RU" dirty="0"/>
        </a:p>
      </dgm:t>
    </dgm:pt>
    <dgm:pt modelId="{A14CFA87-00A7-4420-84FE-9388EB10FC2D}" type="parTrans" cxnId="{6EF5EDB3-6FCC-467A-B420-3859CAB26A4D}">
      <dgm:prSet/>
      <dgm:spPr/>
      <dgm:t>
        <a:bodyPr/>
        <a:lstStyle/>
        <a:p>
          <a:endParaRPr lang="ru-RU"/>
        </a:p>
      </dgm:t>
    </dgm:pt>
    <dgm:pt modelId="{44DFB365-D3AB-42FB-AE1C-B0BB97F96D57}" type="sibTrans" cxnId="{6EF5EDB3-6FCC-467A-B420-3859CAB26A4D}">
      <dgm:prSet/>
      <dgm:spPr/>
      <dgm:t>
        <a:bodyPr/>
        <a:lstStyle/>
        <a:p>
          <a:endParaRPr lang="ru-RU"/>
        </a:p>
      </dgm:t>
    </dgm:pt>
    <dgm:pt modelId="{9BB6A718-B96A-46E4-8FC7-BF2D19EBAED9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2C8B5DC5-E2A1-4C4C-B241-E2765F57F14A}" type="parTrans" cxnId="{E065585F-750A-48D5-8D63-C5A83913685F}">
      <dgm:prSet/>
      <dgm:spPr/>
      <dgm:t>
        <a:bodyPr/>
        <a:lstStyle/>
        <a:p>
          <a:endParaRPr lang="ru-RU"/>
        </a:p>
      </dgm:t>
    </dgm:pt>
    <dgm:pt modelId="{F78DC7B6-60E6-45C2-8950-583E7F5C5CD2}" type="sibTrans" cxnId="{E065585F-750A-48D5-8D63-C5A83913685F}">
      <dgm:prSet/>
      <dgm:spPr/>
      <dgm:t>
        <a:bodyPr/>
        <a:lstStyle/>
        <a:p>
          <a:endParaRPr lang="ru-RU"/>
        </a:p>
      </dgm:t>
    </dgm:pt>
    <dgm:pt modelId="{AACF09CF-5B30-48E2-8E0C-0E1CCD80FFC1}">
      <dgm:prSet phldrT="[Текст]"/>
      <dgm:spPr/>
      <dgm:t>
        <a:bodyPr/>
        <a:lstStyle/>
        <a:p>
          <a:r>
            <a:rPr lang="ru-RU" dirty="0" smtClean="0"/>
            <a:t>Поступления доходов в виде финансовой помощи, полученной от других уровней бюджетной системы РФ (межбюджетные трансферты), безвозмездные поступления от организаций и граждан</a:t>
          </a:r>
          <a:endParaRPr lang="ru-RU" dirty="0"/>
        </a:p>
      </dgm:t>
    </dgm:pt>
    <dgm:pt modelId="{D58757EB-1CBE-4B2C-BF10-7B82E26D1901}" type="parTrans" cxnId="{664CAD15-1E43-4A1B-BA6F-4CBA3E1B38AF}">
      <dgm:prSet/>
      <dgm:spPr/>
      <dgm:t>
        <a:bodyPr/>
        <a:lstStyle/>
        <a:p>
          <a:endParaRPr lang="ru-RU"/>
        </a:p>
      </dgm:t>
    </dgm:pt>
    <dgm:pt modelId="{D7CEDB40-7C51-4808-B492-5251553D9CA7}" type="sibTrans" cxnId="{664CAD15-1E43-4A1B-BA6F-4CBA3E1B38AF}">
      <dgm:prSet/>
      <dgm:spPr/>
      <dgm:t>
        <a:bodyPr/>
        <a:lstStyle/>
        <a:p>
          <a:endParaRPr lang="ru-RU"/>
        </a:p>
      </dgm:t>
    </dgm:pt>
    <dgm:pt modelId="{3F2DBE50-3CAE-40CC-9012-EDFA2D9387D6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РФ:</a:t>
          </a:r>
        </a:p>
      </dgm:t>
    </dgm:pt>
    <dgm:pt modelId="{5F5C63BF-C5C1-4CFB-96F8-8D1A2324AA4C}" type="parTrans" cxnId="{981476BF-4CDC-4137-BE79-A20E68E2676D}">
      <dgm:prSet/>
      <dgm:spPr/>
      <dgm:t>
        <a:bodyPr/>
        <a:lstStyle/>
        <a:p>
          <a:endParaRPr lang="ru-RU"/>
        </a:p>
      </dgm:t>
    </dgm:pt>
    <dgm:pt modelId="{FB13121A-531A-4526-96A6-478C900504D7}" type="sibTrans" cxnId="{981476BF-4CDC-4137-BE79-A20E68E2676D}">
      <dgm:prSet/>
      <dgm:spPr/>
      <dgm:t>
        <a:bodyPr/>
        <a:lstStyle/>
        <a:p>
          <a:endParaRPr lang="ru-RU"/>
        </a:p>
      </dgm:t>
    </dgm:pt>
    <dgm:pt modelId="{D26FF304-FD7B-45D8-83AA-8D1A8C82A0E2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Акцизы на нефтепродукты – по нормативу ; </a:t>
          </a:r>
        </a:p>
      </dgm:t>
    </dgm:pt>
    <dgm:pt modelId="{2A545137-C808-4621-BABD-F9F08D470109}" type="parTrans" cxnId="{11B479B9-C7B6-4A0E-B164-B54D2DF025CE}">
      <dgm:prSet/>
      <dgm:spPr/>
      <dgm:t>
        <a:bodyPr/>
        <a:lstStyle/>
        <a:p>
          <a:endParaRPr lang="ru-RU"/>
        </a:p>
      </dgm:t>
    </dgm:pt>
    <dgm:pt modelId="{25025337-918A-49AA-A764-E57FE38359CA}" type="sibTrans" cxnId="{11B479B9-C7B6-4A0E-B164-B54D2DF025CE}">
      <dgm:prSet/>
      <dgm:spPr/>
      <dgm:t>
        <a:bodyPr/>
        <a:lstStyle/>
        <a:p>
          <a:endParaRPr lang="ru-RU"/>
        </a:p>
      </dgm:t>
    </dgm:pt>
    <dgm:pt modelId="{4471CF57-982F-453E-828E-45103FA5771D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Земельный налог – 100%; </a:t>
          </a:r>
        </a:p>
      </dgm:t>
    </dgm:pt>
    <dgm:pt modelId="{E0053A40-DE88-4331-89F3-A3F7C7AAD415}" type="parTrans" cxnId="{6A86C425-EDF0-4005-A157-DF021EE70178}">
      <dgm:prSet/>
      <dgm:spPr/>
      <dgm:t>
        <a:bodyPr/>
        <a:lstStyle/>
        <a:p>
          <a:endParaRPr lang="ru-RU"/>
        </a:p>
      </dgm:t>
    </dgm:pt>
    <dgm:pt modelId="{DB6F2E07-A810-4D2D-9D80-D9952F8CC6BE}" type="sibTrans" cxnId="{6A86C425-EDF0-4005-A157-DF021EE70178}">
      <dgm:prSet/>
      <dgm:spPr/>
      <dgm:t>
        <a:bodyPr/>
        <a:lstStyle/>
        <a:p>
          <a:endParaRPr lang="ru-RU"/>
        </a:p>
      </dgm:t>
    </dgm:pt>
    <dgm:pt modelId="{871C2DF9-A7CD-4C3F-A946-CEB607E0274A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Налог на имущество физических лиц – 100%; </a:t>
          </a:r>
        </a:p>
      </dgm:t>
    </dgm:pt>
    <dgm:pt modelId="{44754337-8CA7-4F98-AB1E-A709B47A095C}" type="parTrans" cxnId="{3F78BCAE-585A-421E-8808-1B8B092A1585}">
      <dgm:prSet/>
      <dgm:spPr/>
      <dgm:t>
        <a:bodyPr/>
        <a:lstStyle/>
        <a:p>
          <a:endParaRPr lang="ru-RU"/>
        </a:p>
      </dgm:t>
    </dgm:pt>
    <dgm:pt modelId="{28D4D7E7-FBBC-4E7B-86F4-94C7722DEC47}" type="sibTrans" cxnId="{3F78BCAE-585A-421E-8808-1B8B092A1585}">
      <dgm:prSet/>
      <dgm:spPr/>
      <dgm:t>
        <a:bodyPr/>
        <a:lstStyle/>
        <a:p>
          <a:endParaRPr lang="ru-RU"/>
        </a:p>
      </dgm:t>
    </dgm:pt>
    <dgm:pt modelId="{8ABED5CD-993F-40A1-B0E7-EFE108F31616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Единый сельхозналог–50%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4964134-4D2E-4D45-A814-E7699D9A7E28}" type="parTrans" cxnId="{D215DE50-6FD6-4EB3-A79D-E2897C7CE224}">
      <dgm:prSet/>
      <dgm:spPr/>
      <dgm:t>
        <a:bodyPr/>
        <a:lstStyle/>
        <a:p>
          <a:endParaRPr lang="ru-RU"/>
        </a:p>
      </dgm:t>
    </dgm:pt>
    <dgm:pt modelId="{02DE0DD8-634E-457C-95E5-70BED5F52C9D}" type="sibTrans" cxnId="{D215DE50-6FD6-4EB3-A79D-E2897C7CE224}">
      <dgm:prSet/>
      <dgm:spPr/>
      <dgm:t>
        <a:bodyPr/>
        <a:lstStyle/>
        <a:p>
          <a:endParaRPr lang="ru-RU"/>
        </a:p>
      </dgm:t>
    </dgm:pt>
    <dgm:pt modelId="{41E89773-10AE-48FA-BA64-A0D89A129AEF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Налог на доходы  физических лиц – 13%; </a:t>
          </a:r>
        </a:p>
      </dgm:t>
    </dgm:pt>
    <dgm:pt modelId="{FF17ACCD-959B-459A-B6BD-916072FFAE12}" type="parTrans" cxnId="{EEA21F47-2F6E-43BA-96CC-E99598094AD8}">
      <dgm:prSet/>
      <dgm:spPr/>
      <dgm:t>
        <a:bodyPr/>
        <a:lstStyle/>
        <a:p>
          <a:endParaRPr lang="ru-RU"/>
        </a:p>
      </dgm:t>
    </dgm:pt>
    <dgm:pt modelId="{2AD3F96A-47DF-497C-A2DF-47B432880E22}" type="sibTrans" cxnId="{EEA21F47-2F6E-43BA-96CC-E99598094AD8}">
      <dgm:prSet/>
      <dgm:spPr/>
      <dgm:t>
        <a:bodyPr/>
        <a:lstStyle/>
        <a:p>
          <a:endParaRPr lang="ru-RU"/>
        </a:p>
      </dgm:t>
    </dgm:pt>
    <dgm:pt modelId="{83D83E65-C4EA-479B-9D14-B2DEE20B0EF4}" type="pres">
      <dgm:prSet presAssocID="{2984290E-AF0E-4AB4-AD8D-C9F22D4F1A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E5B80D-0234-4B7D-A92A-31566210782E}" type="pres">
      <dgm:prSet presAssocID="{DAB06A22-9422-43EB-BCA3-2ED64A18B356}" presName="composite" presStyleCnt="0"/>
      <dgm:spPr/>
    </dgm:pt>
    <dgm:pt modelId="{E5D394E5-B227-4C0F-955D-E1F143F07BD1}" type="pres">
      <dgm:prSet presAssocID="{DAB06A22-9422-43EB-BCA3-2ED64A18B35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90C2D-A269-471E-A66C-C5775931DCB3}" type="pres">
      <dgm:prSet presAssocID="{DAB06A22-9422-43EB-BCA3-2ED64A18B35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71331-8388-4830-A07B-16E72325330C}" type="pres">
      <dgm:prSet presAssocID="{A42B9A55-5B79-4096-82A4-5546681C29AC}" presName="space" presStyleCnt="0"/>
      <dgm:spPr/>
    </dgm:pt>
    <dgm:pt modelId="{08B1C31E-C740-446F-A8E9-40B3B2E456DC}" type="pres">
      <dgm:prSet presAssocID="{8657BE62-870E-4F96-9B06-A19C1C4B458D}" presName="composite" presStyleCnt="0"/>
      <dgm:spPr/>
    </dgm:pt>
    <dgm:pt modelId="{B097D9EA-DE1B-4FE0-9B00-9C26E569D18E}" type="pres">
      <dgm:prSet presAssocID="{8657BE62-870E-4F96-9B06-A19C1C4B458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84D50-828D-4D07-AB5B-A65CD47CD2E7}" type="pres">
      <dgm:prSet presAssocID="{8657BE62-870E-4F96-9B06-A19C1C4B458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89EBD-F570-45FF-9E7D-39EFB20EF520}" type="pres">
      <dgm:prSet presAssocID="{C3CC5A77-4E96-4775-AB99-2C2598ECFD0F}" presName="space" presStyleCnt="0"/>
      <dgm:spPr/>
    </dgm:pt>
    <dgm:pt modelId="{0FB4133C-2993-4308-9DF8-A8F4F5EB959C}" type="pres">
      <dgm:prSet presAssocID="{9BB6A718-B96A-46E4-8FC7-BF2D19EBAED9}" presName="composite" presStyleCnt="0"/>
      <dgm:spPr/>
    </dgm:pt>
    <dgm:pt modelId="{F8DA8C2C-14F4-4CA0-82C1-958376FD8D3F}" type="pres">
      <dgm:prSet presAssocID="{9BB6A718-B96A-46E4-8FC7-BF2D19EBAED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76E86-370B-41B0-8364-E84DC2FFEA25}" type="pres">
      <dgm:prSet presAssocID="{9BB6A718-B96A-46E4-8FC7-BF2D19EBAED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204D57-EB3E-4C6D-929A-0974A9EA1E6B}" type="presOf" srcId="{4471CF57-982F-453E-828E-45103FA5771D}" destId="{59890C2D-A269-471E-A66C-C5775931DCB3}" srcOrd="0" destOrd="4" presId="urn:microsoft.com/office/officeart/2005/8/layout/hList1"/>
    <dgm:cxn modelId="{EEDB2270-8012-47CE-A207-43D76AA0DE02}" type="presOf" srcId="{8657BE62-870E-4F96-9B06-A19C1C4B458D}" destId="{B097D9EA-DE1B-4FE0-9B00-9C26E569D18E}" srcOrd="0" destOrd="0" presId="urn:microsoft.com/office/officeart/2005/8/layout/hList1"/>
    <dgm:cxn modelId="{6F57E59A-9A31-400A-90F0-FEF9F8A518CB}" type="presOf" srcId="{1D28E7CF-5DA2-4B4A-98B3-029092CF4BA3}" destId="{DA784D50-828D-4D07-AB5B-A65CD47CD2E7}" srcOrd="0" destOrd="0" presId="urn:microsoft.com/office/officeart/2005/8/layout/hList1"/>
    <dgm:cxn modelId="{15694D2C-0F0D-400B-95F4-819020B947DE}" type="presOf" srcId="{8ABED5CD-993F-40A1-B0E7-EFE108F31616}" destId="{59890C2D-A269-471E-A66C-C5775931DCB3}" srcOrd="0" destOrd="6" presId="urn:microsoft.com/office/officeart/2005/8/layout/hList1"/>
    <dgm:cxn modelId="{339B05F6-5777-4C65-87AA-AD338ABA1D25}" type="presOf" srcId="{256FDB2B-10AA-4041-A5E5-0498549EF486}" destId="{59890C2D-A269-471E-A66C-C5775931DCB3}" srcOrd="0" destOrd="0" presId="urn:microsoft.com/office/officeart/2005/8/layout/hList1"/>
    <dgm:cxn modelId="{AC3DF969-57FF-4094-A485-D52D733E6CA8}" type="presOf" srcId="{3F2DBE50-3CAE-40CC-9012-EDFA2D9387D6}" destId="{59890C2D-A269-471E-A66C-C5775931DCB3}" srcOrd="0" destOrd="1" presId="urn:microsoft.com/office/officeart/2005/8/layout/hList1"/>
    <dgm:cxn modelId="{D215DE50-6FD6-4EB3-A79D-E2897C7CE224}" srcId="{DAB06A22-9422-43EB-BCA3-2ED64A18B356}" destId="{8ABED5CD-993F-40A1-B0E7-EFE108F31616}" srcOrd="6" destOrd="0" parTransId="{04964134-4D2E-4D45-A814-E7699D9A7E28}" sibTransId="{02DE0DD8-634E-457C-95E5-70BED5F52C9D}"/>
    <dgm:cxn modelId="{EEA21F47-2F6E-43BA-96CC-E99598094AD8}" srcId="{DAB06A22-9422-43EB-BCA3-2ED64A18B356}" destId="{41E89773-10AE-48FA-BA64-A0D89A129AEF}" srcOrd="2" destOrd="0" parTransId="{FF17ACCD-959B-459A-B6BD-916072FFAE12}" sibTransId="{2AD3F96A-47DF-497C-A2DF-47B432880E22}"/>
    <dgm:cxn modelId="{337C7DE1-AEA1-4026-BA4E-AEE97AF6BA40}" type="presOf" srcId="{DAB06A22-9422-43EB-BCA3-2ED64A18B356}" destId="{E5D394E5-B227-4C0F-955D-E1F143F07BD1}" srcOrd="0" destOrd="0" presId="urn:microsoft.com/office/officeart/2005/8/layout/hList1"/>
    <dgm:cxn modelId="{3F78BCAE-585A-421E-8808-1B8B092A1585}" srcId="{DAB06A22-9422-43EB-BCA3-2ED64A18B356}" destId="{871C2DF9-A7CD-4C3F-A946-CEB607E0274A}" srcOrd="5" destOrd="0" parTransId="{44754337-8CA7-4F98-AB1E-A709B47A095C}" sibTransId="{28D4D7E7-FBBC-4E7B-86F4-94C7722DEC47}"/>
    <dgm:cxn modelId="{AA0B14B1-1B50-4648-A102-20C8F7CA388C}" type="presOf" srcId="{9BB6A718-B96A-46E4-8FC7-BF2D19EBAED9}" destId="{F8DA8C2C-14F4-4CA0-82C1-958376FD8D3F}" srcOrd="0" destOrd="0" presId="urn:microsoft.com/office/officeart/2005/8/layout/hList1"/>
    <dgm:cxn modelId="{E11C2A54-071F-4384-8F45-D29DD7F3F2C3}" srcId="{2984290E-AF0E-4AB4-AD8D-C9F22D4F1AB4}" destId="{DAB06A22-9422-43EB-BCA3-2ED64A18B356}" srcOrd="0" destOrd="0" parTransId="{26F4BF50-F842-4A2D-9C0E-E3D49143EB5B}" sibTransId="{A42B9A55-5B79-4096-82A4-5546681C29AC}"/>
    <dgm:cxn modelId="{E065585F-750A-48D5-8D63-C5A83913685F}" srcId="{2984290E-AF0E-4AB4-AD8D-C9F22D4F1AB4}" destId="{9BB6A718-B96A-46E4-8FC7-BF2D19EBAED9}" srcOrd="2" destOrd="0" parTransId="{2C8B5DC5-E2A1-4C4C-B241-E2765F57F14A}" sibTransId="{F78DC7B6-60E6-45C2-8950-583E7F5C5CD2}"/>
    <dgm:cxn modelId="{981476BF-4CDC-4137-BE79-A20E68E2676D}" srcId="{DAB06A22-9422-43EB-BCA3-2ED64A18B356}" destId="{3F2DBE50-3CAE-40CC-9012-EDFA2D9387D6}" srcOrd="1" destOrd="0" parTransId="{5F5C63BF-C5C1-4CFB-96F8-8D1A2324AA4C}" sibTransId="{FB13121A-531A-4526-96A6-478C900504D7}"/>
    <dgm:cxn modelId="{DF07721A-618D-44E9-8470-FA04376368B9}" srcId="{2984290E-AF0E-4AB4-AD8D-C9F22D4F1AB4}" destId="{8657BE62-870E-4F96-9B06-A19C1C4B458D}" srcOrd="1" destOrd="0" parTransId="{43202BDA-1117-46C6-BC82-9A87BC4CF1F5}" sibTransId="{C3CC5A77-4E96-4775-AB99-2C2598ECFD0F}"/>
    <dgm:cxn modelId="{39E15405-E715-492C-A450-96FA2C8338F0}" type="presOf" srcId="{D26FF304-FD7B-45D8-83AA-8D1A8C82A0E2}" destId="{59890C2D-A269-471E-A66C-C5775931DCB3}" srcOrd="0" destOrd="3" presId="urn:microsoft.com/office/officeart/2005/8/layout/hList1"/>
    <dgm:cxn modelId="{1CDFD2BC-D2F2-4CB8-BD14-A81D9ECC8F67}" type="presOf" srcId="{871C2DF9-A7CD-4C3F-A946-CEB607E0274A}" destId="{59890C2D-A269-471E-A66C-C5775931DCB3}" srcOrd="0" destOrd="5" presId="urn:microsoft.com/office/officeart/2005/8/layout/hList1"/>
    <dgm:cxn modelId="{6EF5EDB3-6FCC-467A-B420-3859CAB26A4D}" srcId="{8657BE62-870E-4F96-9B06-A19C1C4B458D}" destId="{1D28E7CF-5DA2-4B4A-98B3-029092CF4BA3}" srcOrd="0" destOrd="0" parTransId="{A14CFA87-00A7-4420-84FE-9388EB10FC2D}" sibTransId="{44DFB365-D3AB-42FB-AE1C-B0BB97F96D57}"/>
    <dgm:cxn modelId="{11B479B9-C7B6-4A0E-B164-B54D2DF025CE}" srcId="{DAB06A22-9422-43EB-BCA3-2ED64A18B356}" destId="{D26FF304-FD7B-45D8-83AA-8D1A8C82A0E2}" srcOrd="3" destOrd="0" parTransId="{2A545137-C808-4621-BABD-F9F08D470109}" sibTransId="{25025337-918A-49AA-A764-E57FE38359CA}"/>
    <dgm:cxn modelId="{5D146718-F656-40FD-96EC-B4EBBDF975A8}" type="presOf" srcId="{AACF09CF-5B30-48E2-8E0C-0E1CCD80FFC1}" destId="{31A76E86-370B-41B0-8364-E84DC2FFEA25}" srcOrd="0" destOrd="0" presId="urn:microsoft.com/office/officeart/2005/8/layout/hList1"/>
    <dgm:cxn modelId="{A1004157-7FD5-4B9C-9AB3-A7F8C96ACCF5}" type="presOf" srcId="{41E89773-10AE-48FA-BA64-A0D89A129AEF}" destId="{59890C2D-A269-471E-A66C-C5775931DCB3}" srcOrd="0" destOrd="2" presId="urn:microsoft.com/office/officeart/2005/8/layout/hList1"/>
    <dgm:cxn modelId="{4DB0829E-4F11-41F6-BC38-A3A0F0E150D3}" type="presOf" srcId="{2984290E-AF0E-4AB4-AD8D-C9F22D4F1AB4}" destId="{83D83E65-C4EA-479B-9D14-B2DEE20B0EF4}" srcOrd="0" destOrd="0" presId="urn:microsoft.com/office/officeart/2005/8/layout/hList1"/>
    <dgm:cxn modelId="{664CAD15-1E43-4A1B-BA6F-4CBA3E1B38AF}" srcId="{9BB6A718-B96A-46E4-8FC7-BF2D19EBAED9}" destId="{AACF09CF-5B30-48E2-8E0C-0E1CCD80FFC1}" srcOrd="0" destOrd="0" parTransId="{D58757EB-1CBE-4B2C-BF10-7B82E26D1901}" sibTransId="{D7CEDB40-7C51-4808-B492-5251553D9CA7}"/>
    <dgm:cxn modelId="{58EA1F5C-32FD-4213-A395-8318672A4B15}" srcId="{DAB06A22-9422-43EB-BCA3-2ED64A18B356}" destId="{256FDB2B-10AA-4041-A5E5-0498549EF486}" srcOrd="0" destOrd="0" parTransId="{F142A33A-14AE-4E04-802D-0DB5B7CD4AF9}" sibTransId="{415770A8-7E31-41F4-8F34-17206315AEB6}"/>
    <dgm:cxn modelId="{6A86C425-EDF0-4005-A157-DF021EE70178}" srcId="{DAB06A22-9422-43EB-BCA3-2ED64A18B356}" destId="{4471CF57-982F-453E-828E-45103FA5771D}" srcOrd="4" destOrd="0" parTransId="{E0053A40-DE88-4331-89F3-A3F7C7AAD415}" sibTransId="{DB6F2E07-A810-4D2D-9D80-D9952F8CC6BE}"/>
    <dgm:cxn modelId="{E6350A7B-F2EC-49B1-91EA-F4A4F05A73F6}" type="presParOf" srcId="{83D83E65-C4EA-479B-9D14-B2DEE20B0EF4}" destId="{83E5B80D-0234-4B7D-A92A-31566210782E}" srcOrd="0" destOrd="0" presId="urn:microsoft.com/office/officeart/2005/8/layout/hList1"/>
    <dgm:cxn modelId="{4AB8B1AA-2966-4C98-929F-9BFCBCF242CD}" type="presParOf" srcId="{83E5B80D-0234-4B7D-A92A-31566210782E}" destId="{E5D394E5-B227-4C0F-955D-E1F143F07BD1}" srcOrd="0" destOrd="0" presId="urn:microsoft.com/office/officeart/2005/8/layout/hList1"/>
    <dgm:cxn modelId="{6DC98F25-0B41-4474-B049-1026A4364200}" type="presParOf" srcId="{83E5B80D-0234-4B7D-A92A-31566210782E}" destId="{59890C2D-A269-471E-A66C-C5775931DCB3}" srcOrd="1" destOrd="0" presId="urn:microsoft.com/office/officeart/2005/8/layout/hList1"/>
    <dgm:cxn modelId="{717E0F13-9F18-4159-B6D3-DBB51AE47679}" type="presParOf" srcId="{83D83E65-C4EA-479B-9D14-B2DEE20B0EF4}" destId="{FCA71331-8388-4830-A07B-16E72325330C}" srcOrd="1" destOrd="0" presId="urn:microsoft.com/office/officeart/2005/8/layout/hList1"/>
    <dgm:cxn modelId="{4F8B38D4-9847-4E9F-BF2F-CAB7299E8EA0}" type="presParOf" srcId="{83D83E65-C4EA-479B-9D14-B2DEE20B0EF4}" destId="{08B1C31E-C740-446F-A8E9-40B3B2E456DC}" srcOrd="2" destOrd="0" presId="urn:microsoft.com/office/officeart/2005/8/layout/hList1"/>
    <dgm:cxn modelId="{8DB37CB3-F28F-43E1-9666-B0B6E035E03C}" type="presParOf" srcId="{08B1C31E-C740-446F-A8E9-40B3B2E456DC}" destId="{B097D9EA-DE1B-4FE0-9B00-9C26E569D18E}" srcOrd="0" destOrd="0" presId="urn:microsoft.com/office/officeart/2005/8/layout/hList1"/>
    <dgm:cxn modelId="{26D1368A-F342-4822-AD7F-7AA52C0BBEE7}" type="presParOf" srcId="{08B1C31E-C740-446F-A8E9-40B3B2E456DC}" destId="{DA784D50-828D-4D07-AB5B-A65CD47CD2E7}" srcOrd="1" destOrd="0" presId="urn:microsoft.com/office/officeart/2005/8/layout/hList1"/>
    <dgm:cxn modelId="{70B28105-90E0-4006-B843-1BC1485E5DAB}" type="presParOf" srcId="{83D83E65-C4EA-479B-9D14-B2DEE20B0EF4}" destId="{81889EBD-F570-45FF-9E7D-39EFB20EF520}" srcOrd="3" destOrd="0" presId="urn:microsoft.com/office/officeart/2005/8/layout/hList1"/>
    <dgm:cxn modelId="{07CFE96E-EC75-4250-892E-87C6ADD9427C}" type="presParOf" srcId="{83D83E65-C4EA-479B-9D14-B2DEE20B0EF4}" destId="{0FB4133C-2993-4308-9DF8-A8F4F5EB959C}" srcOrd="4" destOrd="0" presId="urn:microsoft.com/office/officeart/2005/8/layout/hList1"/>
    <dgm:cxn modelId="{962D8B75-923E-4ED4-9DB6-397781E9AA93}" type="presParOf" srcId="{0FB4133C-2993-4308-9DF8-A8F4F5EB959C}" destId="{F8DA8C2C-14F4-4CA0-82C1-958376FD8D3F}" srcOrd="0" destOrd="0" presId="urn:microsoft.com/office/officeart/2005/8/layout/hList1"/>
    <dgm:cxn modelId="{D5D19852-33A0-4801-AAF5-154C71204FC7}" type="presParOf" srcId="{0FB4133C-2993-4308-9DF8-A8F4F5EB959C}" destId="{31A76E86-370B-41B0-8364-E84DC2FFEA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BF6867-5AAC-418D-B687-6CDF151D36F7}" type="doc">
      <dgm:prSet loTypeId="urn:microsoft.com/office/officeart/2005/8/layout/vList3#1" loCatId="list" qsTypeId="urn:microsoft.com/office/officeart/2005/8/quickstyle/3d8" qsCatId="3D" csTypeId="urn:microsoft.com/office/officeart/2005/8/colors/accent1_2" csCatId="accent1" phldr="1"/>
      <dgm:spPr/>
    </dgm:pt>
    <dgm:pt modelId="{3C722A7C-BFC0-4099-A490-B2B1B86A7179}">
      <dgm:prSet phldrT="[Текст]"/>
      <dgm:spPr/>
      <dgm:t>
        <a:bodyPr/>
        <a:lstStyle/>
        <a:p>
          <a:r>
            <a:rPr lang="ru-RU" dirty="0" smtClean="0"/>
            <a:t>Продажа земли и имущества</a:t>
          </a:r>
          <a:endParaRPr lang="ru-RU" dirty="0"/>
        </a:p>
      </dgm:t>
    </dgm:pt>
    <dgm:pt modelId="{93B5A1B3-C233-459F-8D14-B50E6FD40530}" type="parTrans" cxnId="{E6484825-51AD-4EED-89D7-E68567521155}">
      <dgm:prSet/>
      <dgm:spPr/>
      <dgm:t>
        <a:bodyPr/>
        <a:lstStyle/>
        <a:p>
          <a:endParaRPr lang="ru-RU"/>
        </a:p>
      </dgm:t>
    </dgm:pt>
    <dgm:pt modelId="{1E33E238-2369-4D74-9978-1357B4133F69}" type="sibTrans" cxnId="{E6484825-51AD-4EED-89D7-E68567521155}">
      <dgm:prSet/>
      <dgm:spPr/>
      <dgm:t>
        <a:bodyPr/>
        <a:lstStyle/>
        <a:p>
          <a:endParaRPr lang="ru-RU"/>
        </a:p>
      </dgm:t>
    </dgm:pt>
    <dgm:pt modelId="{37B9E913-0CCC-4323-BDBD-C640E87A33FE}">
      <dgm:prSet phldrT="[Текст]"/>
      <dgm:spPr/>
      <dgm:t>
        <a:bodyPr/>
        <a:lstStyle/>
        <a:p>
          <a:r>
            <a:rPr lang="ru-RU" dirty="0" smtClean="0"/>
            <a:t>Арендная плата за землю и имущество</a:t>
          </a:r>
          <a:endParaRPr lang="ru-RU" dirty="0"/>
        </a:p>
      </dgm:t>
    </dgm:pt>
    <dgm:pt modelId="{92D20DEB-2AEB-4250-9C53-9EDE8FF68705}" type="parTrans" cxnId="{78F5935C-EBB9-47CE-BA04-7698D4EA867D}">
      <dgm:prSet/>
      <dgm:spPr/>
      <dgm:t>
        <a:bodyPr/>
        <a:lstStyle/>
        <a:p>
          <a:endParaRPr lang="ru-RU"/>
        </a:p>
      </dgm:t>
    </dgm:pt>
    <dgm:pt modelId="{828951E6-8AA5-4631-9652-75002E6F62BD}" type="sibTrans" cxnId="{78F5935C-EBB9-47CE-BA04-7698D4EA867D}">
      <dgm:prSet/>
      <dgm:spPr/>
      <dgm:t>
        <a:bodyPr/>
        <a:lstStyle/>
        <a:p>
          <a:endParaRPr lang="ru-RU"/>
        </a:p>
      </dgm:t>
    </dgm:pt>
    <dgm:pt modelId="{E77AF448-032E-4B5B-B7E9-A7E317893BEC}" type="pres">
      <dgm:prSet presAssocID="{F2BF6867-5AAC-418D-B687-6CDF151D36F7}" presName="linearFlow" presStyleCnt="0">
        <dgm:presLayoutVars>
          <dgm:dir/>
          <dgm:resizeHandles val="exact"/>
        </dgm:presLayoutVars>
      </dgm:prSet>
      <dgm:spPr/>
    </dgm:pt>
    <dgm:pt modelId="{532D6CD6-E6D6-4E62-A254-1278EBA49055}" type="pres">
      <dgm:prSet presAssocID="{3C722A7C-BFC0-4099-A490-B2B1B86A7179}" presName="composite" presStyleCnt="0"/>
      <dgm:spPr/>
    </dgm:pt>
    <dgm:pt modelId="{C04532B1-60F0-4F3C-9A1E-498020001BDB}" type="pres">
      <dgm:prSet presAssocID="{3C722A7C-BFC0-4099-A490-B2B1B86A7179}" presName="imgShp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15305F-BE04-4831-8C80-551466096FCD}" type="pres">
      <dgm:prSet presAssocID="{3C722A7C-BFC0-4099-A490-B2B1B86A7179}" presName="txShp" presStyleLbl="node1" presStyleIdx="0" presStyleCnt="2" custScaleY="72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9E89E-1F90-473D-B4F1-9B5352509821}" type="pres">
      <dgm:prSet presAssocID="{1E33E238-2369-4D74-9978-1357B4133F69}" presName="spacing" presStyleCnt="0"/>
      <dgm:spPr/>
    </dgm:pt>
    <dgm:pt modelId="{F433C8D8-DE1C-4200-B19F-BA8BA2D7D28A}" type="pres">
      <dgm:prSet presAssocID="{37B9E913-0CCC-4323-BDBD-C640E87A33FE}" presName="composite" presStyleCnt="0"/>
      <dgm:spPr/>
    </dgm:pt>
    <dgm:pt modelId="{882C235F-5562-44B6-BD4C-1B46C4D3D1AF}" type="pres">
      <dgm:prSet presAssocID="{37B9E913-0CCC-4323-BDBD-C640E87A33FE}" presName="imgShp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54FE44-989D-43AC-88B3-61D4318EE4B4}" type="pres">
      <dgm:prSet presAssocID="{37B9E913-0CCC-4323-BDBD-C640E87A33FE}" presName="txShp" presStyleLbl="node1" presStyleIdx="1" presStyleCnt="2" custScaleY="67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F9B82B-29F5-4E33-ABDC-0B40B551DFE3}" type="presOf" srcId="{F2BF6867-5AAC-418D-B687-6CDF151D36F7}" destId="{E77AF448-032E-4B5B-B7E9-A7E317893BEC}" srcOrd="0" destOrd="0" presId="urn:microsoft.com/office/officeart/2005/8/layout/vList3#1"/>
    <dgm:cxn modelId="{BCC7CB5D-ABEE-412E-B665-AD4D96456CA0}" type="presOf" srcId="{3C722A7C-BFC0-4099-A490-B2B1B86A7179}" destId="{C415305F-BE04-4831-8C80-551466096FCD}" srcOrd="0" destOrd="0" presId="urn:microsoft.com/office/officeart/2005/8/layout/vList3#1"/>
    <dgm:cxn modelId="{E6484825-51AD-4EED-89D7-E68567521155}" srcId="{F2BF6867-5AAC-418D-B687-6CDF151D36F7}" destId="{3C722A7C-BFC0-4099-A490-B2B1B86A7179}" srcOrd="0" destOrd="0" parTransId="{93B5A1B3-C233-459F-8D14-B50E6FD40530}" sibTransId="{1E33E238-2369-4D74-9978-1357B4133F69}"/>
    <dgm:cxn modelId="{273FC99F-ECED-40FC-A7E9-EF856FC19692}" type="presOf" srcId="{37B9E913-0CCC-4323-BDBD-C640E87A33FE}" destId="{4054FE44-989D-43AC-88B3-61D4318EE4B4}" srcOrd="0" destOrd="0" presId="urn:microsoft.com/office/officeart/2005/8/layout/vList3#1"/>
    <dgm:cxn modelId="{78F5935C-EBB9-47CE-BA04-7698D4EA867D}" srcId="{F2BF6867-5AAC-418D-B687-6CDF151D36F7}" destId="{37B9E913-0CCC-4323-BDBD-C640E87A33FE}" srcOrd="1" destOrd="0" parTransId="{92D20DEB-2AEB-4250-9C53-9EDE8FF68705}" sibTransId="{828951E6-8AA5-4631-9652-75002E6F62BD}"/>
    <dgm:cxn modelId="{55BC2321-1213-4E82-9A6A-2336CD2F43AC}" type="presParOf" srcId="{E77AF448-032E-4B5B-B7E9-A7E317893BEC}" destId="{532D6CD6-E6D6-4E62-A254-1278EBA49055}" srcOrd="0" destOrd="0" presId="urn:microsoft.com/office/officeart/2005/8/layout/vList3#1"/>
    <dgm:cxn modelId="{089F824E-9EE1-42B4-9F07-97BE134CDADE}" type="presParOf" srcId="{532D6CD6-E6D6-4E62-A254-1278EBA49055}" destId="{C04532B1-60F0-4F3C-9A1E-498020001BDB}" srcOrd="0" destOrd="0" presId="urn:microsoft.com/office/officeart/2005/8/layout/vList3#1"/>
    <dgm:cxn modelId="{E45C9F39-05D2-4C48-8791-430BB5114F2F}" type="presParOf" srcId="{532D6CD6-E6D6-4E62-A254-1278EBA49055}" destId="{C415305F-BE04-4831-8C80-551466096FCD}" srcOrd="1" destOrd="0" presId="urn:microsoft.com/office/officeart/2005/8/layout/vList3#1"/>
    <dgm:cxn modelId="{A84A04B8-B9CC-4F71-B5F2-7C67F7D812AB}" type="presParOf" srcId="{E77AF448-032E-4B5B-B7E9-A7E317893BEC}" destId="{1D19E89E-1F90-473D-B4F1-9B5352509821}" srcOrd="1" destOrd="0" presId="urn:microsoft.com/office/officeart/2005/8/layout/vList3#1"/>
    <dgm:cxn modelId="{A1359446-DB58-4635-881E-F7A51363C69D}" type="presParOf" srcId="{E77AF448-032E-4B5B-B7E9-A7E317893BEC}" destId="{F433C8D8-DE1C-4200-B19F-BA8BA2D7D28A}" srcOrd="2" destOrd="0" presId="urn:microsoft.com/office/officeart/2005/8/layout/vList3#1"/>
    <dgm:cxn modelId="{8E074A0B-9B0B-485D-BE46-6FD54BDFFCEF}" type="presParOf" srcId="{F433C8D8-DE1C-4200-B19F-BA8BA2D7D28A}" destId="{882C235F-5562-44B6-BD4C-1B46C4D3D1AF}" srcOrd="0" destOrd="0" presId="urn:microsoft.com/office/officeart/2005/8/layout/vList3#1"/>
    <dgm:cxn modelId="{811892FB-B70C-470E-AF9A-0D0E134B9AC6}" type="presParOf" srcId="{F433C8D8-DE1C-4200-B19F-BA8BA2D7D28A}" destId="{4054FE44-989D-43AC-88B3-61D4318EE4B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B65B4-11CD-45C0-AEE9-4A327CC5D7F0}" type="doc">
      <dgm:prSet loTypeId="urn:microsoft.com/office/officeart/2005/8/layout/h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6A74C6-95AE-430E-ADF7-407E1316C070}">
      <dgm:prSet phldrT="[Текст]"/>
      <dgm:spPr/>
      <dgm:t>
        <a:bodyPr/>
        <a:lstStyle/>
        <a:p>
          <a:r>
            <a:rPr lang="ru-RU" dirty="0" smtClean="0">
              <a:latin typeface="Times New Roman"/>
              <a:ea typeface="Times New Roman"/>
            </a:rPr>
            <a:t>1970 тыс. руб.</a:t>
          </a:r>
          <a:endParaRPr lang="ru-RU" dirty="0"/>
        </a:p>
      </dgm:t>
    </dgm:pt>
    <dgm:pt modelId="{94D2C9B7-D731-4BF8-BF1A-286BDB343AFA}" type="parTrans" cxnId="{320659E5-3731-4DB8-B578-9155CD046B12}">
      <dgm:prSet/>
      <dgm:spPr/>
      <dgm:t>
        <a:bodyPr/>
        <a:lstStyle/>
        <a:p>
          <a:endParaRPr lang="ru-RU"/>
        </a:p>
      </dgm:t>
    </dgm:pt>
    <dgm:pt modelId="{07B8AE23-D300-4747-BB9C-3FE7BCB3ABB0}" type="sibTrans" cxnId="{320659E5-3731-4DB8-B578-9155CD046B12}">
      <dgm:prSet/>
      <dgm:spPr/>
      <dgm:t>
        <a:bodyPr/>
        <a:lstStyle/>
        <a:p>
          <a:endParaRPr lang="ru-RU"/>
        </a:p>
      </dgm:t>
    </dgm:pt>
    <dgm:pt modelId="{5C232962-A876-4881-B941-540743743FA4}">
      <dgm:prSet/>
      <dgm:spPr/>
      <dgm:t>
        <a:bodyPr/>
        <a:lstStyle/>
        <a:p>
          <a:r>
            <a:rPr lang="ru-RU" smtClean="0">
              <a:latin typeface="Times New Roman"/>
              <a:ea typeface="Times New Roman"/>
            </a:rPr>
            <a:t>установка дорожных знаков и искусственных дорожных неровностей на территории города Бокситогорска </a:t>
          </a:r>
          <a:endParaRPr lang="ru-RU" dirty="0" smtClean="0">
            <a:latin typeface="Times New Roman"/>
            <a:ea typeface="Times New Roman"/>
          </a:endParaRPr>
        </a:p>
      </dgm:t>
    </dgm:pt>
    <dgm:pt modelId="{8B28276C-5E9D-47A4-921E-6330258B7AC6}" type="parTrans" cxnId="{5515EEA7-1F48-4AFC-8488-57961F81D8F1}">
      <dgm:prSet/>
      <dgm:spPr/>
      <dgm:t>
        <a:bodyPr/>
        <a:lstStyle/>
        <a:p>
          <a:endParaRPr lang="ru-RU"/>
        </a:p>
      </dgm:t>
    </dgm:pt>
    <dgm:pt modelId="{C5D2BB8E-09EE-46C6-BCDE-34C61008A62F}" type="sibTrans" cxnId="{5515EEA7-1F48-4AFC-8488-57961F81D8F1}">
      <dgm:prSet/>
      <dgm:spPr/>
      <dgm:t>
        <a:bodyPr/>
        <a:lstStyle/>
        <a:p>
          <a:endParaRPr lang="ru-RU"/>
        </a:p>
      </dgm:t>
    </dgm:pt>
    <dgm:pt modelId="{6F9AD393-174C-45E9-9667-1DC4689357F9}">
      <dgm:prSet/>
      <dgm:spPr/>
      <dgm:t>
        <a:bodyPr/>
        <a:lstStyle/>
        <a:p>
          <a:r>
            <a:rPr lang="ru-RU" smtClean="0">
              <a:latin typeface="Times New Roman"/>
              <a:ea typeface="Times New Roman"/>
            </a:rPr>
            <a:t>нанесение дорожной разметки на автомобильных дорогах общего пользования </a:t>
          </a:r>
          <a:endParaRPr lang="ru-RU" dirty="0"/>
        </a:p>
      </dgm:t>
    </dgm:pt>
    <dgm:pt modelId="{C81E8405-FC6F-442A-823E-41754FA32CF4}" type="parTrans" cxnId="{6F133396-8C59-4916-BDAB-B01ABDE05E5C}">
      <dgm:prSet/>
      <dgm:spPr/>
      <dgm:t>
        <a:bodyPr/>
        <a:lstStyle/>
        <a:p>
          <a:endParaRPr lang="ru-RU"/>
        </a:p>
      </dgm:t>
    </dgm:pt>
    <dgm:pt modelId="{3229571C-4003-4224-8CD4-262C45786204}" type="sibTrans" cxnId="{6F133396-8C59-4916-BDAB-B01ABDE05E5C}">
      <dgm:prSet/>
      <dgm:spPr/>
      <dgm:t>
        <a:bodyPr/>
        <a:lstStyle/>
        <a:p>
          <a:endParaRPr lang="ru-RU"/>
        </a:p>
      </dgm:t>
    </dgm:pt>
    <dgm:pt modelId="{52271BAF-D612-4BBA-B1F2-A112CC0DA28E}">
      <dgm:prSet phldrT="[Текст]"/>
      <dgm:spPr/>
      <dgm:t>
        <a:bodyPr/>
        <a:lstStyle/>
        <a:p>
          <a:endParaRPr lang="ru-RU" dirty="0"/>
        </a:p>
      </dgm:t>
    </dgm:pt>
    <dgm:pt modelId="{A4C131F7-0C02-4C36-A27A-4A4EFF3E8408}" type="sibTrans" cxnId="{2780B252-A3D9-4EA4-88EB-A7F5C4679A9D}">
      <dgm:prSet/>
      <dgm:spPr/>
      <dgm:t>
        <a:bodyPr/>
        <a:lstStyle/>
        <a:p>
          <a:endParaRPr lang="ru-RU"/>
        </a:p>
      </dgm:t>
    </dgm:pt>
    <dgm:pt modelId="{FE2BA583-7A55-4E0C-94D9-D6E2D808BAE1}" type="parTrans" cxnId="{2780B252-A3D9-4EA4-88EB-A7F5C4679A9D}">
      <dgm:prSet/>
      <dgm:spPr/>
      <dgm:t>
        <a:bodyPr/>
        <a:lstStyle/>
        <a:p>
          <a:endParaRPr lang="ru-RU"/>
        </a:p>
      </dgm:t>
    </dgm:pt>
    <dgm:pt modelId="{C3068DA5-21BF-4866-B3E1-D58CC7390AEB}">
      <dgm:prSet phldrT="[Текст]"/>
      <dgm:spPr/>
      <dgm:t>
        <a:bodyPr/>
        <a:lstStyle/>
        <a:p>
          <a:r>
            <a:rPr lang="ru-RU" dirty="0" smtClean="0">
              <a:latin typeface="Times New Roman"/>
              <a:ea typeface="Times New Roman"/>
            </a:rPr>
            <a:t>777,5 тыс. руб.</a:t>
          </a:r>
          <a:endParaRPr lang="ru-RU" dirty="0"/>
        </a:p>
      </dgm:t>
    </dgm:pt>
    <dgm:pt modelId="{BFCF9850-E70E-4DCD-B9F8-06B4ED0402D9}" type="sibTrans" cxnId="{DCC690DA-6E1D-4836-8E7A-F52938923362}">
      <dgm:prSet/>
      <dgm:spPr/>
      <dgm:t>
        <a:bodyPr/>
        <a:lstStyle/>
        <a:p>
          <a:endParaRPr lang="ru-RU"/>
        </a:p>
      </dgm:t>
    </dgm:pt>
    <dgm:pt modelId="{33018448-3509-4402-B91E-A43980982807}" type="parTrans" cxnId="{DCC690DA-6E1D-4836-8E7A-F52938923362}">
      <dgm:prSet/>
      <dgm:spPr/>
      <dgm:t>
        <a:bodyPr/>
        <a:lstStyle/>
        <a:p>
          <a:endParaRPr lang="ru-RU"/>
        </a:p>
      </dgm:t>
    </dgm:pt>
    <dgm:pt modelId="{28DB85C1-FF5E-4171-A829-356A7086EE76}" type="pres">
      <dgm:prSet presAssocID="{F2EB65B4-11CD-45C0-AEE9-4A327CC5D7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2848C7-BCFE-4561-909C-238C586AEA53}" type="pres">
      <dgm:prSet presAssocID="{F2EB65B4-11CD-45C0-AEE9-4A327CC5D7F0}" presName="tSp" presStyleCnt="0"/>
      <dgm:spPr/>
    </dgm:pt>
    <dgm:pt modelId="{6F1EF5AF-6AE2-41FB-AB40-69BB977A34ED}" type="pres">
      <dgm:prSet presAssocID="{F2EB65B4-11CD-45C0-AEE9-4A327CC5D7F0}" presName="bSp" presStyleCnt="0"/>
      <dgm:spPr/>
    </dgm:pt>
    <dgm:pt modelId="{AE666DB2-ACE4-46C6-A2AA-8766F0925EDD}" type="pres">
      <dgm:prSet presAssocID="{F2EB65B4-11CD-45C0-AEE9-4A327CC5D7F0}" presName="process" presStyleCnt="0"/>
      <dgm:spPr/>
    </dgm:pt>
    <dgm:pt modelId="{D32B91FA-92CD-46D3-AEA2-6EB7AD3D5368}" type="pres">
      <dgm:prSet presAssocID="{C3068DA5-21BF-4866-B3E1-D58CC7390AEB}" presName="composite1" presStyleCnt="0"/>
      <dgm:spPr/>
    </dgm:pt>
    <dgm:pt modelId="{788B407B-21F7-44F9-9A81-06F8994E6A99}" type="pres">
      <dgm:prSet presAssocID="{C3068DA5-21BF-4866-B3E1-D58CC7390AEB}" presName="dummyNode1" presStyleLbl="node1" presStyleIdx="0" presStyleCnt="2"/>
      <dgm:spPr/>
    </dgm:pt>
    <dgm:pt modelId="{1CDB3C0B-1EA4-4CD2-AD78-EE0E642A7C5A}" type="pres">
      <dgm:prSet presAssocID="{C3068DA5-21BF-4866-B3E1-D58CC7390AEB}" presName="childNode1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55730-DE1A-430C-821F-7121E0A2CA5E}" type="pres">
      <dgm:prSet presAssocID="{C3068DA5-21BF-4866-B3E1-D58CC7390AEB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64159-4C62-4E1B-8B5D-8D0BA397702E}" type="pres">
      <dgm:prSet presAssocID="{C3068DA5-21BF-4866-B3E1-D58CC7390AEB}" presName="parentNode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15AC76-D13A-43F6-8BB3-42510F879001}" type="pres">
      <dgm:prSet presAssocID="{C3068DA5-21BF-4866-B3E1-D58CC7390AEB}" presName="connSite1" presStyleCnt="0"/>
      <dgm:spPr/>
    </dgm:pt>
    <dgm:pt modelId="{F7147C9A-A184-424D-A6C7-26666268584C}" type="pres">
      <dgm:prSet presAssocID="{BFCF9850-E70E-4DCD-B9F8-06B4ED0402D9}" presName="Name9" presStyleLbl="sibTrans2D1" presStyleIdx="0" presStyleCnt="1" custLinFactNeighborX="8974" custLinFactNeighborY="-9871"/>
      <dgm:spPr/>
      <dgm:t>
        <a:bodyPr/>
        <a:lstStyle/>
        <a:p>
          <a:endParaRPr lang="ru-RU"/>
        </a:p>
      </dgm:t>
    </dgm:pt>
    <dgm:pt modelId="{6019492E-90CC-4DFF-AAAE-3BBC97C4AEC3}" type="pres">
      <dgm:prSet presAssocID="{5D6A74C6-95AE-430E-ADF7-407E1316C070}" presName="composite2" presStyleCnt="0"/>
      <dgm:spPr/>
    </dgm:pt>
    <dgm:pt modelId="{0E7C684C-E334-4236-BE76-AE564DC47849}" type="pres">
      <dgm:prSet presAssocID="{5D6A74C6-95AE-430E-ADF7-407E1316C070}" presName="dummyNode2" presStyleLbl="node1" presStyleIdx="0" presStyleCnt="2"/>
      <dgm:spPr/>
    </dgm:pt>
    <dgm:pt modelId="{74C4A92A-3A37-4D3F-8E5C-0EE6DCF51BCD}" type="pres">
      <dgm:prSet presAssocID="{5D6A74C6-95AE-430E-ADF7-407E1316C070}" presName="childNode2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8B334-9918-476C-81C2-6CFAEF97270B}" type="pres">
      <dgm:prSet presAssocID="{5D6A74C6-95AE-430E-ADF7-407E1316C070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3ADA2-0BA6-4EA4-8FC3-E3449F46CD9F}" type="pres">
      <dgm:prSet presAssocID="{5D6A74C6-95AE-430E-ADF7-407E1316C070}" presName="parentNode2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88F952-FB93-401D-9A0B-B2E9E484851B}" type="pres">
      <dgm:prSet presAssocID="{5D6A74C6-95AE-430E-ADF7-407E1316C070}" presName="connSite2" presStyleCnt="0"/>
      <dgm:spPr/>
    </dgm:pt>
  </dgm:ptLst>
  <dgm:cxnLst>
    <dgm:cxn modelId="{F813A708-1D0B-494D-999F-B657FE6B8C8C}" type="presOf" srcId="{6F9AD393-174C-45E9-9667-1DC4689357F9}" destId="{74C4A92A-3A37-4D3F-8E5C-0EE6DCF51BCD}" srcOrd="0" destOrd="0" presId="urn:microsoft.com/office/officeart/2005/8/layout/hProcess4"/>
    <dgm:cxn modelId="{BED5D25C-83E5-457B-8AF6-8AEF23D7AC45}" type="presOf" srcId="{BFCF9850-E70E-4DCD-B9F8-06B4ED0402D9}" destId="{F7147C9A-A184-424D-A6C7-26666268584C}" srcOrd="0" destOrd="0" presId="urn:microsoft.com/office/officeart/2005/8/layout/hProcess4"/>
    <dgm:cxn modelId="{DCC690DA-6E1D-4836-8E7A-F52938923362}" srcId="{F2EB65B4-11CD-45C0-AEE9-4A327CC5D7F0}" destId="{C3068DA5-21BF-4866-B3E1-D58CC7390AEB}" srcOrd="0" destOrd="0" parTransId="{33018448-3509-4402-B91E-A43980982807}" sibTransId="{BFCF9850-E70E-4DCD-B9F8-06B4ED0402D9}"/>
    <dgm:cxn modelId="{320659E5-3731-4DB8-B578-9155CD046B12}" srcId="{F2EB65B4-11CD-45C0-AEE9-4A327CC5D7F0}" destId="{5D6A74C6-95AE-430E-ADF7-407E1316C070}" srcOrd="1" destOrd="0" parTransId="{94D2C9B7-D731-4BF8-BF1A-286BDB343AFA}" sibTransId="{07B8AE23-D300-4747-BB9C-3FE7BCB3ABB0}"/>
    <dgm:cxn modelId="{E4CE78EE-E6B8-476E-8DAE-3AB3CE92AC16}" type="presOf" srcId="{52271BAF-D612-4BBA-B1F2-A112CC0DA28E}" destId="{EFE55730-DE1A-430C-821F-7121E0A2CA5E}" srcOrd="1" destOrd="0" presId="urn:microsoft.com/office/officeart/2005/8/layout/hProcess4"/>
    <dgm:cxn modelId="{5515EEA7-1F48-4AFC-8488-57961F81D8F1}" srcId="{C3068DA5-21BF-4866-B3E1-D58CC7390AEB}" destId="{5C232962-A876-4881-B941-540743743FA4}" srcOrd="1" destOrd="0" parTransId="{8B28276C-5E9D-47A4-921E-6330258B7AC6}" sibTransId="{C5D2BB8E-09EE-46C6-BCDE-34C61008A62F}"/>
    <dgm:cxn modelId="{9FC1A5B8-5697-45CA-B292-DCF80CF5AD8C}" type="presOf" srcId="{C3068DA5-21BF-4866-B3E1-D58CC7390AEB}" destId="{78664159-4C62-4E1B-8B5D-8D0BA397702E}" srcOrd="0" destOrd="0" presId="urn:microsoft.com/office/officeart/2005/8/layout/hProcess4"/>
    <dgm:cxn modelId="{7848C956-CBE5-43BF-A0A6-30541C0A9F54}" type="presOf" srcId="{F2EB65B4-11CD-45C0-AEE9-4A327CC5D7F0}" destId="{28DB85C1-FF5E-4171-A829-356A7086EE76}" srcOrd="0" destOrd="0" presId="urn:microsoft.com/office/officeart/2005/8/layout/hProcess4"/>
    <dgm:cxn modelId="{44898357-1C52-44B7-8515-8714C3E3C065}" type="presOf" srcId="{5C232962-A876-4881-B941-540743743FA4}" destId="{1CDB3C0B-1EA4-4CD2-AD78-EE0E642A7C5A}" srcOrd="0" destOrd="1" presId="urn:microsoft.com/office/officeart/2005/8/layout/hProcess4"/>
    <dgm:cxn modelId="{6F133396-8C59-4916-BDAB-B01ABDE05E5C}" srcId="{5D6A74C6-95AE-430E-ADF7-407E1316C070}" destId="{6F9AD393-174C-45E9-9667-1DC4689357F9}" srcOrd="0" destOrd="0" parTransId="{C81E8405-FC6F-442A-823E-41754FA32CF4}" sibTransId="{3229571C-4003-4224-8CD4-262C45786204}"/>
    <dgm:cxn modelId="{2780B252-A3D9-4EA4-88EB-A7F5C4679A9D}" srcId="{C3068DA5-21BF-4866-B3E1-D58CC7390AEB}" destId="{52271BAF-D612-4BBA-B1F2-A112CC0DA28E}" srcOrd="0" destOrd="0" parTransId="{FE2BA583-7A55-4E0C-94D9-D6E2D808BAE1}" sibTransId="{A4C131F7-0C02-4C36-A27A-4A4EFF3E8408}"/>
    <dgm:cxn modelId="{BC506DED-010C-4EAF-93D2-52F125ADE69C}" type="presOf" srcId="{5D6A74C6-95AE-430E-ADF7-407E1316C070}" destId="{91F3ADA2-0BA6-4EA4-8FC3-E3449F46CD9F}" srcOrd="0" destOrd="0" presId="urn:microsoft.com/office/officeart/2005/8/layout/hProcess4"/>
    <dgm:cxn modelId="{6C79C8C7-7186-4795-83D1-685B00620DC9}" type="presOf" srcId="{5C232962-A876-4881-B941-540743743FA4}" destId="{EFE55730-DE1A-430C-821F-7121E0A2CA5E}" srcOrd="1" destOrd="1" presId="urn:microsoft.com/office/officeart/2005/8/layout/hProcess4"/>
    <dgm:cxn modelId="{0A7A55C2-E62F-4D76-96A8-77902A2CAD28}" type="presOf" srcId="{52271BAF-D612-4BBA-B1F2-A112CC0DA28E}" destId="{1CDB3C0B-1EA4-4CD2-AD78-EE0E642A7C5A}" srcOrd="0" destOrd="0" presId="urn:microsoft.com/office/officeart/2005/8/layout/hProcess4"/>
    <dgm:cxn modelId="{1E3E45D4-69DF-4D13-95F4-49C8135AD5B8}" type="presOf" srcId="{6F9AD393-174C-45E9-9667-1DC4689357F9}" destId="{F418B334-9918-476C-81C2-6CFAEF97270B}" srcOrd="1" destOrd="0" presId="urn:microsoft.com/office/officeart/2005/8/layout/hProcess4"/>
    <dgm:cxn modelId="{0AB3BEE1-8FA4-4DF9-9DE7-913904402C87}" type="presParOf" srcId="{28DB85C1-FF5E-4171-A829-356A7086EE76}" destId="{4A2848C7-BCFE-4561-909C-238C586AEA53}" srcOrd="0" destOrd="0" presId="urn:microsoft.com/office/officeart/2005/8/layout/hProcess4"/>
    <dgm:cxn modelId="{E8841CD6-04B0-4B2E-9CE7-595C0B63DE26}" type="presParOf" srcId="{28DB85C1-FF5E-4171-A829-356A7086EE76}" destId="{6F1EF5AF-6AE2-41FB-AB40-69BB977A34ED}" srcOrd="1" destOrd="0" presId="urn:microsoft.com/office/officeart/2005/8/layout/hProcess4"/>
    <dgm:cxn modelId="{49622703-A682-4DD3-8E5A-61B9D8FE9BB9}" type="presParOf" srcId="{28DB85C1-FF5E-4171-A829-356A7086EE76}" destId="{AE666DB2-ACE4-46C6-A2AA-8766F0925EDD}" srcOrd="2" destOrd="0" presId="urn:microsoft.com/office/officeart/2005/8/layout/hProcess4"/>
    <dgm:cxn modelId="{7C25C327-B34D-4FF4-82E1-7A1AAE4F4320}" type="presParOf" srcId="{AE666DB2-ACE4-46C6-A2AA-8766F0925EDD}" destId="{D32B91FA-92CD-46D3-AEA2-6EB7AD3D5368}" srcOrd="0" destOrd="0" presId="urn:microsoft.com/office/officeart/2005/8/layout/hProcess4"/>
    <dgm:cxn modelId="{7F17870B-0E11-4A94-A17B-C8CEB3B68BE8}" type="presParOf" srcId="{D32B91FA-92CD-46D3-AEA2-6EB7AD3D5368}" destId="{788B407B-21F7-44F9-9A81-06F8994E6A99}" srcOrd="0" destOrd="0" presId="urn:microsoft.com/office/officeart/2005/8/layout/hProcess4"/>
    <dgm:cxn modelId="{96D4FF06-7561-48CA-9CB1-C01C1D2D8A2F}" type="presParOf" srcId="{D32B91FA-92CD-46D3-AEA2-6EB7AD3D5368}" destId="{1CDB3C0B-1EA4-4CD2-AD78-EE0E642A7C5A}" srcOrd="1" destOrd="0" presId="urn:microsoft.com/office/officeart/2005/8/layout/hProcess4"/>
    <dgm:cxn modelId="{0ACDD4B4-FF84-47CD-A85C-19B7206A8B85}" type="presParOf" srcId="{D32B91FA-92CD-46D3-AEA2-6EB7AD3D5368}" destId="{EFE55730-DE1A-430C-821F-7121E0A2CA5E}" srcOrd="2" destOrd="0" presId="urn:microsoft.com/office/officeart/2005/8/layout/hProcess4"/>
    <dgm:cxn modelId="{34E00E00-1AE1-4D3F-BBC1-92EE0116B130}" type="presParOf" srcId="{D32B91FA-92CD-46D3-AEA2-6EB7AD3D5368}" destId="{78664159-4C62-4E1B-8B5D-8D0BA397702E}" srcOrd="3" destOrd="0" presId="urn:microsoft.com/office/officeart/2005/8/layout/hProcess4"/>
    <dgm:cxn modelId="{61CA0B6B-5DDC-4490-A9BA-7C976532DBA8}" type="presParOf" srcId="{D32B91FA-92CD-46D3-AEA2-6EB7AD3D5368}" destId="{5315AC76-D13A-43F6-8BB3-42510F879001}" srcOrd="4" destOrd="0" presId="urn:microsoft.com/office/officeart/2005/8/layout/hProcess4"/>
    <dgm:cxn modelId="{34170DC4-9566-4413-B7DC-B2F9F8657CC0}" type="presParOf" srcId="{AE666DB2-ACE4-46C6-A2AA-8766F0925EDD}" destId="{F7147C9A-A184-424D-A6C7-26666268584C}" srcOrd="1" destOrd="0" presId="urn:microsoft.com/office/officeart/2005/8/layout/hProcess4"/>
    <dgm:cxn modelId="{F7E34733-713A-4EB7-B3BC-3935D0725F41}" type="presParOf" srcId="{AE666DB2-ACE4-46C6-A2AA-8766F0925EDD}" destId="{6019492E-90CC-4DFF-AAAE-3BBC97C4AEC3}" srcOrd="2" destOrd="0" presId="urn:microsoft.com/office/officeart/2005/8/layout/hProcess4"/>
    <dgm:cxn modelId="{2F500F0B-F94A-40AA-A4ED-138AB3C55A62}" type="presParOf" srcId="{6019492E-90CC-4DFF-AAAE-3BBC97C4AEC3}" destId="{0E7C684C-E334-4236-BE76-AE564DC47849}" srcOrd="0" destOrd="0" presId="urn:microsoft.com/office/officeart/2005/8/layout/hProcess4"/>
    <dgm:cxn modelId="{0FFFA60E-330C-4C62-831B-B4B1A059DD4A}" type="presParOf" srcId="{6019492E-90CC-4DFF-AAAE-3BBC97C4AEC3}" destId="{74C4A92A-3A37-4D3F-8E5C-0EE6DCF51BCD}" srcOrd="1" destOrd="0" presId="urn:microsoft.com/office/officeart/2005/8/layout/hProcess4"/>
    <dgm:cxn modelId="{48E07EFC-8176-486F-B1C7-ABD55EDB236B}" type="presParOf" srcId="{6019492E-90CC-4DFF-AAAE-3BBC97C4AEC3}" destId="{F418B334-9918-476C-81C2-6CFAEF97270B}" srcOrd="2" destOrd="0" presId="urn:microsoft.com/office/officeart/2005/8/layout/hProcess4"/>
    <dgm:cxn modelId="{0BEA3C1B-F8FD-4209-9DE6-49D29B30C8C2}" type="presParOf" srcId="{6019492E-90CC-4DFF-AAAE-3BBC97C4AEC3}" destId="{91F3ADA2-0BA6-4EA4-8FC3-E3449F46CD9F}" srcOrd="3" destOrd="0" presId="urn:microsoft.com/office/officeart/2005/8/layout/hProcess4"/>
    <dgm:cxn modelId="{4AD608F0-12A8-4D2B-8747-4A6BA384BA7C}" type="presParOf" srcId="{6019492E-90CC-4DFF-AAAE-3BBC97C4AEC3}" destId="{8D88F952-FB93-401D-9A0B-B2E9E484851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6AE388-512E-41CE-B02F-90709B39F4B7}">
      <dsp:nvSpPr>
        <dsp:cNvPr id="0" name=""/>
        <dsp:cNvSpPr/>
      </dsp:nvSpPr>
      <dsp:spPr>
        <a:xfrm rot="10800000">
          <a:off x="527361" y="430196"/>
          <a:ext cx="10971231" cy="82027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86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Составление проекта бюджета</a:t>
          </a:r>
          <a:endParaRPr lang="ru-RU" sz="3700" b="1" kern="1200" dirty="0">
            <a:solidFill>
              <a:schemeClr val="tx1"/>
            </a:solidFill>
          </a:endParaRPr>
        </a:p>
      </dsp:txBody>
      <dsp:txXfrm rot="10800000">
        <a:off x="527361" y="430196"/>
        <a:ext cx="10971231" cy="820276"/>
      </dsp:txXfrm>
    </dsp:sp>
    <dsp:sp modelId="{EC135D3E-EB7D-4C96-AAF2-41F0DB27FE44}">
      <dsp:nvSpPr>
        <dsp:cNvPr id="0" name=""/>
        <dsp:cNvSpPr/>
      </dsp:nvSpPr>
      <dsp:spPr>
        <a:xfrm>
          <a:off x="583011" y="224341"/>
          <a:ext cx="1097778" cy="109777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2A3DB-9290-4E39-B9B9-904FBEF12BAF}">
      <dsp:nvSpPr>
        <dsp:cNvPr id="0" name=""/>
        <dsp:cNvSpPr/>
      </dsp:nvSpPr>
      <dsp:spPr>
        <a:xfrm rot="10800000">
          <a:off x="527402" y="1477464"/>
          <a:ext cx="10988014" cy="82404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86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Рассмотрение и утверждение бюджета</a:t>
          </a:r>
          <a:endParaRPr lang="ru-RU" sz="3700" b="1" kern="1200" dirty="0">
            <a:solidFill>
              <a:schemeClr val="tx1"/>
            </a:solidFill>
          </a:endParaRPr>
        </a:p>
      </dsp:txBody>
      <dsp:txXfrm rot="10800000">
        <a:off x="527402" y="1477464"/>
        <a:ext cx="10988014" cy="824042"/>
      </dsp:txXfrm>
    </dsp:sp>
    <dsp:sp modelId="{00BBF4EC-6ABF-49A3-A4B5-2C9FBDFCC2C1}">
      <dsp:nvSpPr>
        <dsp:cNvPr id="0" name=""/>
        <dsp:cNvSpPr/>
      </dsp:nvSpPr>
      <dsp:spPr>
        <a:xfrm>
          <a:off x="564761" y="1328051"/>
          <a:ext cx="1134279" cy="113427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D1A14-9959-4562-9F50-B2069A10E1CE}">
      <dsp:nvSpPr>
        <dsp:cNvPr id="0" name=""/>
        <dsp:cNvSpPr/>
      </dsp:nvSpPr>
      <dsp:spPr>
        <a:xfrm rot="10800000">
          <a:off x="527402" y="2617670"/>
          <a:ext cx="11003743" cy="82404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86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Исполнение бюджета</a:t>
          </a:r>
          <a:endParaRPr lang="ru-RU" sz="3700" b="1" kern="1200" dirty="0">
            <a:solidFill>
              <a:schemeClr val="tx1"/>
            </a:solidFill>
          </a:endParaRPr>
        </a:p>
      </dsp:txBody>
      <dsp:txXfrm rot="10800000">
        <a:off x="527402" y="2617670"/>
        <a:ext cx="11003743" cy="824042"/>
      </dsp:txXfrm>
    </dsp:sp>
    <dsp:sp modelId="{2C9AB735-3D11-4F03-B289-4606787E8EF9}">
      <dsp:nvSpPr>
        <dsp:cNvPr id="0" name=""/>
        <dsp:cNvSpPr/>
      </dsp:nvSpPr>
      <dsp:spPr>
        <a:xfrm>
          <a:off x="564767" y="2468263"/>
          <a:ext cx="1147924" cy="11041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CFBED1-5F56-4F6A-826C-3E9B049E1EF1}">
      <dsp:nvSpPr>
        <dsp:cNvPr id="0" name=""/>
        <dsp:cNvSpPr/>
      </dsp:nvSpPr>
      <dsp:spPr>
        <a:xfrm rot="10800000">
          <a:off x="492376" y="216020"/>
          <a:ext cx="10980231" cy="76451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84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    </a:t>
          </a:r>
          <a:r>
            <a:rPr lang="ru-RU" sz="2400" b="1" kern="1200" dirty="0" smtClean="0">
              <a:solidFill>
                <a:schemeClr val="tx1"/>
              </a:solidFill>
            </a:rPr>
            <a:t>Составление, внешняя проверка, рассмотрение</a:t>
          </a:r>
          <a:endParaRPr lang="en-US" sz="2400" b="1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 и утверждение бюджетной отчётности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492376" y="216020"/>
        <a:ext cx="10980231" cy="764511"/>
      </dsp:txXfrm>
    </dsp:sp>
    <dsp:sp modelId="{C757F3E9-F291-40A6-889F-46B55561F2CD}">
      <dsp:nvSpPr>
        <dsp:cNvPr id="0" name=""/>
        <dsp:cNvSpPr/>
      </dsp:nvSpPr>
      <dsp:spPr>
        <a:xfrm>
          <a:off x="618044" y="5"/>
          <a:ext cx="1107683" cy="11076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3895D-97AB-4D60-8C13-4928FFCC56AD}">
      <dsp:nvSpPr>
        <dsp:cNvPr id="0" name=""/>
        <dsp:cNvSpPr/>
      </dsp:nvSpPr>
      <dsp:spPr>
        <a:xfrm rot="10800000">
          <a:off x="231633" y="1344045"/>
          <a:ext cx="11240974" cy="74418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8458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</a:rPr>
            <a:t>Муниципальный финансовый контроль</a:t>
          </a:r>
          <a:endParaRPr lang="ru-RU" sz="3400" b="1" kern="1200" dirty="0">
            <a:solidFill>
              <a:schemeClr val="tx1"/>
            </a:solidFill>
          </a:endParaRPr>
        </a:p>
      </dsp:txBody>
      <dsp:txXfrm rot="10800000">
        <a:off x="231633" y="1344045"/>
        <a:ext cx="11240974" cy="744185"/>
      </dsp:txXfrm>
    </dsp:sp>
    <dsp:sp modelId="{634AE918-1A02-442E-AE4C-2654ED271400}">
      <dsp:nvSpPr>
        <dsp:cNvPr id="0" name=""/>
        <dsp:cNvSpPr/>
      </dsp:nvSpPr>
      <dsp:spPr>
        <a:xfrm>
          <a:off x="618044" y="1152128"/>
          <a:ext cx="1107683" cy="11076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59AE32-0819-46FE-AA97-B08D1EC16E52}">
      <dsp:nvSpPr>
        <dsp:cNvPr id="0" name=""/>
        <dsp:cNvSpPr/>
      </dsp:nvSpPr>
      <dsp:spPr>
        <a:xfrm>
          <a:off x="3849895" y="14263"/>
          <a:ext cx="1910847" cy="1605225"/>
        </a:xfrm>
        <a:prstGeom prst="gear9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Доходы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849895" y="14263"/>
        <a:ext cx="1910847" cy="1605225"/>
      </dsp:txXfrm>
    </dsp:sp>
    <dsp:sp modelId="{A2DB6930-ABED-4F1E-AA38-672EF21FFD37}">
      <dsp:nvSpPr>
        <dsp:cNvPr id="0" name=""/>
        <dsp:cNvSpPr/>
      </dsp:nvSpPr>
      <dsp:spPr>
        <a:xfrm>
          <a:off x="5576356" y="1922613"/>
          <a:ext cx="1964513" cy="1860834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6356" y="1922613"/>
        <a:ext cx="1964513" cy="1860834"/>
      </dsp:txXfrm>
    </dsp:sp>
    <dsp:sp modelId="{684F63F7-5917-4244-86E3-D06266455465}">
      <dsp:nvSpPr>
        <dsp:cNvPr id="0" name=""/>
        <dsp:cNvSpPr/>
      </dsp:nvSpPr>
      <dsp:spPr>
        <a:xfrm rot="20700000">
          <a:off x="2405296" y="3093016"/>
          <a:ext cx="2160361" cy="1877787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Источники финансирования дефицита бюджета                                   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895887" y="3488109"/>
        <a:ext cx="1179179" cy="1087600"/>
      </dsp:txXfrm>
    </dsp:sp>
    <dsp:sp modelId="{6728597D-B836-4259-A697-0B9A0D018B77}">
      <dsp:nvSpPr>
        <dsp:cNvPr id="0" name=""/>
        <dsp:cNvSpPr/>
      </dsp:nvSpPr>
      <dsp:spPr>
        <a:xfrm rot="21232066">
          <a:off x="5954376" y="1814858"/>
          <a:ext cx="1936797" cy="1782096"/>
        </a:xfrm>
        <a:prstGeom prst="circularArrow">
          <a:avLst>
            <a:gd name="adj1" fmla="val 4688"/>
            <a:gd name="adj2" fmla="val 299029"/>
            <a:gd name="adj3" fmla="val 2536186"/>
            <a:gd name="adj4" fmla="val 15818803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245EB-576C-47EC-BE03-78917B1978BE}">
      <dsp:nvSpPr>
        <dsp:cNvPr id="0" name=""/>
        <dsp:cNvSpPr/>
      </dsp:nvSpPr>
      <dsp:spPr>
        <a:xfrm rot="14380331" flipH="1">
          <a:off x="2132208" y="2613355"/>
          <a:ext cx="2656552" cy="2819373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317839"/>
            <a:satOff val="-13131"/>
            <a:lumOff val="204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75FB2-A037-436D-A3E6-8BA47DA7A7B1}">
      <dsp:nvSpPr>
        <dsp:cNvPr id="0" name=""/>
        <dsp:cNvSpPr/>
      </dsp:nvSpPr>
      <dsp:spPr>
        <a:xfrm rot="18607360">
          <a:off x="3000594" y="-1286601"/>
          <a:ext cx="4431768" cy="266782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635678"/>
            <a:satOff val="-26262"/>
            <a:lumOff val="409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D394E5-B227-4C0F-955D-E1F143F07BD1}">
      <dsp:nvSpPr>
        <dsp:cNvPr id="0" name=""/>
        <dsp:cNvSpPr/>
      </dsp:nvSpPr>
      <dsp:spPr>
        <a:xfrm>
          <a:off x="3810" y="94699"/>
          <a:ext cx="3714749" cy="793406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Налоговые доходы</a:t>
          </a:r>
          <a:endParaRPr lang="ru-RU" sz="2200" kern="1200" dirty="0"/>
        </a:p>
      </dsp:txBody>
      <dsp:txXfrm>
        <a:off x="3810" y="94699"/>
        <a:ext cx="3714749" cy="793406"/>
      </dsp:txXfrm>
    </dsp:sp>
    <dsp:sp modelId="{59890C2D-A269-471E-A66C-C5775931DCB3}">
      <dsp:nvSpPr>
        <dsp:cNvPr id="0" name=""/>
        <dsp:cNvSpPr/>
      </dsp:nvSpPr>
      <dsp:spPr>
        <a:xfrm>
          <a:off x="3810" y="888105"/>
          <a:ext cx="3714749" cy="373663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Налог на доходы  физических лиц – 13%;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Акцизы на нефтепродукты – по нормативу 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Земельный налог – 100%;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Налог на имущество физических лиц – 100%;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Единый сельхозналог–50%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10" y="888105"/>
        <a:ext cx="3714749" cy="3736631"/>
      </dsp:txXfrm>
    </dsp:sp>
    <dsp:sp modelId="{B097D9EA-DE1B-4FE0-9B00-9C26E569D18E}">
      <dsp:nvSpPr>
        <dsp:cNvPr id="0" name=""/>
        <dsp:cNvSpPr/>
      </dsp:nvSpPr>
      <dsp:spPr>
        <a:xfrm>
          <a:off x="4238625" y="94699"/>
          <a:ext cx="3714749" cy="793406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Неналоговые доходы</a:t>
          </a:r>
          <a:endParaRPr lang="ru-RU" sz="2200" kern="1200" dirty="0"/>
        </a:p>
      </dsp:txBody>
      <dsp:txXfrm>
        <a:off x="4238625" y="94699"/>
        <a:ext cx="3714749" cy="793406"/>
      </dsp:txXfrm>
    </dsp:sp>
    <dsp:sp modelId="{DA784D50-828D-4D07-AB5B-A65CD47CD2E7}">
      <dsp:nvSpPr>
        <dsp:cNvPr id="0" name=""/>
        <dsp:cNvSpPr/>
      </dsp:nvSpPr>
      <dsp:spPr>
        <a:xfrm>
          <a:off x="4238625" y="888105"/>
          <a:ext cx="3714749" cy="373663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Поступления доходов от использования государственного (муниципального) имущества, от платных услуг, оказываемых бюджетными учреждениями, штрафных санкций за нарушение законодательства, иных неналоговых платежей</a:t>
          </a:r>
          <a:endParaRPr lang="ru-RU" sz="2200" kern="1200" dirty="0"/>
        </a:p>
      </dsp:txBody>
      <dsp:txXfrm>
        <a:off x="4238625" y="888105"/>
        <a:ext cx="3714749" cy="3736631"/>
      </dsp:txXfrm>
    </dsp:sp>
    <dsp:sp modelId="{F8DA8C2C-14F4-4CA0-82C1-958376FD8D3F}">
      <dsp:nvSpPr>
        <dsp:cNvPr id="0" name=""/>
        <dsp:cNvSpPr/>
      </dsp:nvSpPr>
      <dsp:spPr>
        <a:xfrm>
          <a:off x="8473439" y="94699"/>
          <a:ext cx="3714749" cy="793406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Безвозмездные поступления</a:t>
          </a:r>
          <a:endParaRPr lang="ru-RU" sz="2200" kern="1200" dirty="0"/>
        </a:p>
      </dsp:txBody>
      <dsp:txXfrm>
        <a:off x="8473439" y="94699"/>
        <a:ext cx="3714749" cy="793406"/>
      </dsp:txXfrm>
    </dsp:sp>
    <dsp:sp modelId="{31A76E86-370B-41B0-8364-E84DC2FFEA25}">
      <dsp:nvSpPr>
        <dsp:cNvPr id="0" name=""/>
        <dsp:cNvSpPr/>
      </dsp:nvSpPr>
      <dsp:spPr>
        <a:xfrm>
          <a:off x="8473439" y="888105"/>
          <a:ext cx="3714749" cy="373663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Поступления доходов в виде финансовой помощи, полученной от других уровней бюджетной системы РФ (межбюджетные трансферты), безвозмездные поступления от организаций и граждан</a:t>
          </a:r>
          <a:endParaRPr lang="ru-RU" sz="2200" kern="1200" dirty="0"/>
        </a:p>
      </dsp:txBody>
      <dsp:txXfrm>
        <a:off x="8473439" y="888105"/>
        <a:ext cx="3714749" cy="373663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15305F-BE04-4831-8C80-551466096FCD}">
      <dsp:nvSpPr>
        <dsp:cNvPr id="0" name=""/>
        <dsp:cNvSpPr/>
      </dsp:nvSpPr>
      <dsp:spPr>
        <a:xfrm rot="10800000">
          <a:off x="1737824" y="256147"/>
          <a:ext cx="5077262" cy="13278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6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Продажа земли и имущества</a:t>
          </a:r>
          <a:endParaRPr lang="ru-RU" sz="3400" kern="1200" dirty="0"/>
        </a:p>
      </dsp:txBody>
      <dsp:txXfrm rot="10800000">
        <a:off x="1737824" y="256147"/>
        <a:ext cx="5077262" cy="1327805"/>
      </dsp:txXfrm>
    </dsp:sp>
    <dsp:sp modelId="{C04532B1-60F0-4F3C-9A1E-498020001BDB}">
      <dsp:nvSpPr>
        <dsp:cNvPr id="0" name=""/>
        <dsp:cNvSpPr/>
      </dsp:nvSpPr>
      <dsp:spPr>
        <a:xfrm>
          <a:off x="819893" y="2119"/>
          <a:ext cx="1835862" cy="18358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4FE44-989D-43AC-88B3-61D4318EE4B4}">
      <dsp:nvSpPr>
        <dsp:cNvPr id="0" name=""/>
        <dsp:cNvSpPr/>
      </dsp:nvSpPr>
      <dsp:spPr>
        <a:xfrm rot="10800000">
          <a:off x="1737824" y="2688357"/>
          <a:ext cx="5077262" cy="12311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6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Арендная плата за землю и имущество</a:t>
          </a:r>
          <a:endParaRPr lang="ru-RU" sz="3400" kern="1200" dirty="0"/>
        </a:p>
      </dsp:txBody>
      <dsp:txXfrm rot="10800000">
        <a:off x="1737824" y="2688357"/>
        <a:ext cx="5077262" cy="1231147"/>
      </dsp:txXfrm>
    </dsp:sp>
    <dsp:sp modelId="{882C235F-5562-44B6-BD4C-1B46C4D3D1AF}">
      <dsp:nvSpPr>
        <dsp:cNvPr id="0" name=""/>
        <dsp:cNvSpPr/>
      </dsp:nvSpPr>
      <dsp:spPr>
        <a:xfrm>
          <a:off x="819893" y="2386000"/>
          <a:ext cx="1835862" cy="183586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0.7596</cdr:x>
      <cdr:y>0.60919</cdr:y>
    </cdr:from>
    <cdr:to>
      <cdr:x>1</cdr:x>
      <cdr:y>0.82728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08145" y="3778774"/>
          <a:ext cx="2860963" cy="1352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FFFF00"/>
              </a:solidFill>
            </a:rPr>
            <a:t>Всего собственные доходы                    </a:t>
          </a:r>
          <a:r>
            <a:rPr lang="ru-RU" sz="2400" b="1" dirty="0" smtClean="0">
              <a:solidFill>
                <a:srgbClr val="FFFF00"/>
              </a:solidFill>
            </a:rPr>
            <a:t>68974 тыс.руб.</a:t>
          </a:r>
          <a:endParaRPr lang="ru-RU" sz="2400" b="1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0.80263</cdr:x>
      <cdr:y>0.02827</cdr:y>
    </cdr:from>
    <cdr:to>
      <cdr:x>0.95122</cdr:x>
      <cdr:y>0.09658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30854" y="174577"/>
          <a:ext cx="1801504" cy="421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FFFF00"/>
              </a:solidFill>
            </a:rPr>
            <a:t>Тыс.руб.</a:t>
          </a:r>
          <a:endParaRPr lang="ru-RU" sz="2000" b="1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0.5539</cdr:x>
      <cdr:y>0.17822</cdr:y>
    </cdr:from>
    <cdr:to>
      <cdr:x>0.78096</cdr:x>
      <cdr:y>0.26842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591914" y="1105500"/>
          <a:ext cx="2702206" cy="5595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FF00"/>
              </a:solidFill>
            </a:rPr>
            <a:t>Неналоговые доходы</a:t>
          </a:r>
          <a:endParaRPr lang="ru-RU" sz="1800" b="1" dirty="0">
            <a:solidFill>
              <a:srgbClr val="FFFF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0.49399</cdr:x>
      <cdr:y>0.23347</cdr:y>
    </cdr:from>
    <cdr:to>
      <cdr:x>0.51119</cdr:x>
      <cdr:y>0.50218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H="1" flipV="1">
          <a:off x="2744712" y="924886"/>
          <a:ext cx="95535" cy="106452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0.29216</cdr:x>
      <cdr:y>0.71023</cdr:y>
    </cdr:from>
    <cdr:to>
      <cdr:x>0.46863</cdr:x>
      <cdr:y>0.76174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3516" y="3763157"/>
          <a:ext cx="1228299" cy="272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bg1"/>
              </a:solidFill>
            </a:rPr>
            <a:t>2022 г.</a:t>
          </a:r>
          <a:endParaRPr lang="ru-RU" sz="2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0.49804</cdr:x>
      <cdr:y>0.69992</cdr:y>
    </cdr:from>
    <cdr:to>
      <cdr:x>0.73333</cdr:x>
      <cdr:y>0.80553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66531" y="3708566"/>
          <a:ext cx="1637732" cy="559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bg1"/>
              </a:solidFill>
            </a:rPr>
            <a:t>2023 г</a:t>
          </a:r>
          <a:r>
            <a:rPr lang="ru-RU" sz="2400" dirty="0" smtClean="0">
              <a:solidFill>
                <a:schemeClr val="bg1"/>
              </a:solidFill>
            </a:rPr>
            <a:t>.</a:t>
          </a:r>
          <a:endParaRPr lang="ru-RU" sz="2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0.73529</cdr:x>
      <cdr:y>0.7128</cdr:y>
    </cdr:from>
    <cdr:to>
      <cdr:x>0.93137</cdr:x>
      <cdr:y>0.7875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17910" y="3776805"/>
          <a:ext cx="1364776" cy="39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bg1"/>
              </a:solidFill>
            </a:rPr>
            <a:t>2024 г.</a:t>
          </a:r>
          <a:endParaRPr lang="ru-RU" sz="20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33DA82-3F88-44B8-BD04-AA40EEE84FBF}" type="datetime1">
              <a:rPr lang="ru-RU" smtClean="0"/>
              <a:pPr rtl="0"/>
              <a:t>26.11.2021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690D7-6006-41CE-9478-6ADEF6469083}" type="datetime1">
              <a:rPr lang="ru-RU" smtClean="0"/>
              <a:pPr/>
              <a:t>26.11.2021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9595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47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6988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2454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2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484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484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509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648A6-9E18-4AFF-9987-20FF3ED567A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514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526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=""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500450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809204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=""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=""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>
            <a:extLst>
              <a:ext uri="{FF2B5EF4-FFF2-40B4-BE49-F238E27FC236}">
                <a16:creationId xmlns=""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>
            <a:extLst>
              <a:ext uri="{FF2B5EF4-FFF2-40B4-BE49-F238E27FC236}">
                <a16:creationId xmlns=""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=""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28917915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07459636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Объект 3">
            <a:extLst>
              <a:ext uri="{FF2B5EF4-FFF2-40B4-BE49-F238E27FC236}">
                <a16:creationId xmlns=""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8473770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=""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=""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Объект 3">
            <a:extLst>
              <a:ext uri="{FF2B5EF4-FFF2-40B4-BE49-F238E27FC236}">
                <a16:creationId xmlns=""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86069503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006597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908403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Надпись 17">
            <a:extLst>
              <a:ext uri="{FF2B5EF4-FFF2-40B4-BE49-F238E27FC236}">
                <a16:creationId xmlns=""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=""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=""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=""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199068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=""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=""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=""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5841909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=""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=""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>
            <a:extLst>
              <a:ext uri="{FF2B5EF4-FFF2-40B4-BE49-F238E27FC236}">
                <a16:creationId xmlns=""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>
            <a:extLst>
              <a:ext uri="{FF2B5EF4-FFF2-40B4-BE49-F238E27FC236}">
                <a16:creationId xmlns=""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=""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=""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12399830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=""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422305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=""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9" name="Текст 4">
            <a:extLst>
              <a:ext uri="{FF2B5EF4-FFF2-40B4-BE49-F238E27FC236}">
                <a16:creationId xmlns=""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5">
            <a:extLst>
              <a:ext uri="{FF2B5EF4-FFF2-40B4-BE49-F238E27FC236}">
                <a16:creationId xmlns=""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Текст 4">
            <a:extLst>
              <a:ext uri="{FF2B5EF4-FFF2-40B4-BE49-F238E27FC236}">
                <a16:creationId xmlns=""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="" xmlns:p14="http://schemas.microsoft.com/office/powerpoint/2010/main" val="325654026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=""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=""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=""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=""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=""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Добавьте текст здесь</a:t>
            </a:r>
          </a:p>
        </p:txBody>
      </p:sp>
      <p:sp>
        <p:nvSpPr>
          <p:cNvPr id="20" name="Диаграмма 2">
            <a:extLst>
              <a:ext uri="{FF2B5EF4-FFF2-40B4-BE49-F238E27FC236}">
                <a16:creationId xmlns=""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 dirty="0" smtClean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004770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=""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=""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=""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5" name="Таблица 11">
            <a:extLst>
              <a:ext uri="{FF2B5EF4-FFF2-40B4-BE49-F238E27FC236}">
                <a16:creationId xmlns=""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1506091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=""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Рисунок 31">
            <a:extLst>
              <a:ext uri="{FF2B5EF4-FFF2-40B4-BE49-F238E27FC236}">
                <a16:creationId xmlns=""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Добавьте 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423757677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=""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=""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=""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Веб-сайт компании</a:t>
            </a:r>
          </a:p>
        </p:txBody>
      </p:sp>
      <p:sp>
        <p:nvSpPr>
          <p:cNvPr id="14" name="Форма 4157">
            <a:extLst>
              <a:ext uri="{FF2B5EF4-FFF2-40B4-BE49-F238E27FC236}">
                <a16:creationId xmlns=""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5" name="Форма 4186">
            <a:extLst>
              <a:ext uri="{FF2B5EF4-FFF2-40B4-BE49-F238E27FC236}">
                <a16:creationId xmlns=""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9" name="Форма 4379">
            <a:extLst>
              <a:ext uri="{FF2B5EF4-FFF2-40B4-BE49-F238E27FC236}">
                <a16:creationId xmlns=""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0" name="Форма 4487">
            <a:extLst>
              <a:ext uri="{FF2B5EF4-FFF2-40B4-BE49-F238E27FC236}">
                <a16:creationId xmlns=""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=""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=""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8390512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692" r:id="rId17"/>
    <p:sldLayoutId id="2147483697" r:id="rId18"/>
    <p:sldLayoutId id="2147483674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ru-ru/article/%D0%A0%D0%B5%D0%B4%D0%B0%D0%BA%D1%82%D0%B8%D1%80%D0%BE%D0%B2%D0%B0%D0%BD%D0%B8%D0%B5-%D0%BF%D1%80%D0%B5%D0%B7%D0%B5%D0%BD%D1%82%D0%B0%D1%86%D0%B8%D0%B8-ff353d37-742a-4aa8-8bdd-6b1f488127a2?omkt=ru-RU&amp;ui=ru-RU&amp;rs=ru-RU&amp;ad=R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hyperlink" Target="https://go.microsoft.com/fwlink/?linkid=2006808&amp;clcid=0x409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214" y="3745156"/>
            <a:ext cx="6132786" cy="1789855"/>
          </a:xfrm>
        </p:spPr>
        <p:txBody>
          <a:bodyPr rtlCol="0">
            <a:noAutofit/>
          </a:bodyPr>
          <a:lstStyle/>
          <a:p>
            <a:r>
              <a:rPr lang="ru-RU" sz="3200" b="0" dirty="0" smtClean="0">
                <a:solidFill>
                  <a:srgbClr val="002060"/>
                </a:solidFill>
              </a:rPr>
              <a:t>«О бюджете </a:t>
            </a:r>
            <a:r>
              <a:rPr lang="ru-RU" sz="3200" b="0" dirty="0">
                <a:solidFill>
                  <a:srgbClr val="002060"/>
                </a:solidFill>
              </a:rPr>
              <a:t>Бокситогорского городского </a:t>
            </a:r>
            <a:r>
              <a:rPr lang="ru-RU" sz="3200" b="0" dirty="0" smtClean="0">
                <a:solidFill>
                  <a:srgbClr val="002060"/>
                </a:solidFill>
              </a:rPr>
              <a:t>поселения на 2022 год и плановый период 2023-2024 годов»</a:t>
            </a:r>
            <a:endParaRPr lang="ru-RU" sz="3200" b="0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D599535-C841-457B-BE92-EECA801ED7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0" y="1280770"/>
            <a:ext cx="5643833" cy="5352041"/>
          </a:xfrm>
        </p:spPr>
      </p:pic>
      <p:sp>
        <p:nvSpPr>
          <p:cNvPr id="5" name="TextBox 4"/>
          <p:cNvSpPr txBox="1"/>
          <p:nvPr/>
        </p:nvSpPr>
        <p:spPr>
          <a:xfrm>
            <a:off x="6127843" y="2210937"/>
            <a:ext cx="6064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+mj-lt"/>
                <a:ea typeface="+mj-ea"/>
                <a:cs typeface="Calibri Light" panose="020F0302020204030204" pitchFamily="34" charset="0"/>
              </a:rPr>
              <a:t>К проекту решения Совета депутатов Бокситогорского городского поселения</a:t>
            </a:r>
            <a:endParaRPr lang="ru-RU" sz="3200" dirty="0">
              <a:solidFill>
                <a:srgbClr val="002060"/>
              </a:solidFill>
              <a:latin typeface="+mj-lt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6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315311" y="1107932"/>
            <a:ext cx="7299434" cy="607783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rgbClr val="EAB200"/>
                </a:solidFill>
              </a:rPr>
              <a:t>Какие бывают бюджеты?</a:t>
            </a:r>
            <a:endParaRPr lang="ru-RU" sz="5400" b="0" dirty="0">
              <a:solidFill>
                <a:srgbClr val="EAB2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88566" y="204952"/>
            <a:ext cx="1008993" cy="599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846785" y="1324303"/>
            <a:ext cx="1213945" cy="15765"/>
          </a:xfrm>
          <a:prstGeom prst="straightConnector1">
            <a:avLst/>
          </a:prstGeom>
          <a:ln w="38100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5281448" y="709450"/>
            <a:ext cx="1781504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5312977" y="977463"/>
            <a:ext cx="167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580993" y="3941379"/>
            <a:ext cx="2112579" cy="851338"/>
          </a:xfrm>
          <a:prstGeom prst="straightConnector1">
            <a:avLst/>
          </a:prstGeom>
          <a:ln w="38100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822028" y="4056993"/>
            <a:ext cx="888122" cy="909145"/>
          </a:xfrm>
          <a:prstGeom prst="straightConnector1">
            <a:avLst/>
          </a:prstGeom>
          <a:ln w="38100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07116" y="3247696"/>
            <a:ext cx="1213945" cy="15765"/>
          </a:xfrm>
          <a:prstGeom prst="straightConnector1">
            <a:avLst/>
          </a:prstGeom>
          <a:ln w="38100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273969" y="1713185"/>
            <a:ext cx="935424" cy="762001"/>
          </a:xfrm>
          <a:prstGeom prst="straightConnector1">
            <a:avLst/>
          </a:prstGeom>
          <a:ln w="38100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608082" y="1849821"/>
            <a:ext cx="5254" cy="877614"/>
          </a:xfrm>
          <a:prstGeom prst="straightConnector1">
            <a:avLst/>
          </a:prstGeom>
          <a:ln w="38100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783020" y="2832539"/>
            <a:ext cx="1408387" cy="9354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семьи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26674" y="2611822"/>
            <a:ext cx="2243960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Бюджеты публично-правовых образований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183821" y="2659120"/>
            <a:ext cx="2590800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образований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(Местные бюджеты)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22123" y="4913588"/>
            <a:ext cx="3615560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Субъектов РФ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(региональные бюджеты, бюджеты территориальных фондов ОМС)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09449" y="5071243"/>
            <a:ext cx="4099034" cy="12034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3685" y="4367046"/>
            <a:ext cx="2288315" cy="2490954"/>
          </a:xfrm>
          <a:prstGeom prst="rect">
            <a:avLst/>
          </a:prstGeom>
          <a:noFill/>
        </p:spPr>
      </p:pic>
      <p:pic>
        <p:nvPicPr>
          <p:cNvPr id="1032" name="Picture 8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92923">
            <a:off x="8537585" y="601332"/>
            <a:ext cx="3767957" cy="1780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0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3605" y="40466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solidFill>
                  <a:srgbClr val="FFFF00"/>
                </a:solidFill>
              </a:rPr>
              <a:t>Этапы составления бюджета </a:t>
            </a:r>
            <a:endParaRPr lang="ru-RU" sz="3600" u="sng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герб малый2017.jpg"/>
          <p:cNvPicPr>
            <a:picLocks noChangeAspect="1"/>
          </p:cNvPicPr>
          <p:nvPr/>
        </p:nvPicPr>
        <p:blipFill>
          <a:blip r:embed="rId2" cstate="print"/>
          <a:srcRect b="10349"/>
          <a:stretch>
            <a:fillRect/>
          </a:stretch>
        </p:blipFill>
        <p:spPr>
          <a:xfrm>
            <a:off x="10943861" y="0"/>
            <a:ext cx="1248139" cy="128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/>
          <p:cNvGraphicFramePr/>
          <p:nvPr/>
        </p:nvGraphicFramePr>
        <p:xfrm>
          <a:off x="0" y="836712"/>
          <a:ext cx="12192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0" y="4509120"/>
          <a:ext cx="12192000" cy="249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герб малый2017.jpg"/>
          <p:cNvPicPr>
            <a:picLocks noChangeAspect="1"/>
          </p:cNvPicPr>
          <p:nvPr/>
        </p:nvPicPr>
        <p:blipFill>
          <a:blip r:embed="rId3" cstate="print"/>
          <a:srcRect b="10349"/>
          <a:stretch>
            <a:fillRect/>
          </a:stretch>
        </p:blipFill>
        <p:spPr>
          <a:xfrm>
            <a:off x="10943861" y="0"/>
            <a:ext cx="1248139" cy="128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199456" y="188641"/>
            <a:ext cx="960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Основы составления проекта бюджета</a:t>
            </a: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Бокситогорского городского поселения 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39349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Послание Президента Российской Федерации Федеральному Собранию Российской Федерации от 21 апреля 2021 года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215680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Прогноз социально-экономического развития поселения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6192011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Основные направления бюджетной и налоговой политики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168342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Муниципальные программы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rossiyskie-rubl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59215">
            <a:off x="6809498" y="3136582"/>
            <a:ext cx="4603013" cy="3528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360" y="3140969"/>
            <a:ext cx="1132925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Составление проекта бюджета поселения</a:t>
            </a:r>
            <a:endParaRPr lang="ru-RU" sz="3200" b="1" i="1" dirty="0"/>
          </a:p>
        </p:txBody>
      </p:sp>
      <p:pic>
        <p:nvPicPr>
          <p:cNvPr id="13" name="Рисунок 12" descr="unnam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1424" y="3717032"/>
            <a:ext cx="5952661" cy="297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828800" y="1639614"/>
          <a:ext cx="8623738" cy="5218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693572" y="1413328"/>
            <a:ext cx="4498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</a:t>
            </a:r>
            <a:r>
              <a:rPr lang="ru-RU" b="1" i="1" dirty="0" smtClean="0">
                <a:solidFill>
                  <a:schemeClr val="bg1"/>
                </a:solidFill>
              </a:rPr>
              <a:t>это - поступающие в бюджет денежные средства, за исключением средств, являющихся источниками финансирования дефицита бюджета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52138" y="5103674"/>
            <a:ext cx="4939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/>
          </a:p>
          <a:p>
            <a:pPr algn="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</a:t>
            </a:r>
          </a:p>
          <a:p>
            <a:pPr algn="r"/>
            <a:r>
              <a:rPr lang="ru-RU" b="1" i="1" dirty="0" smtClean="0">
                <a:solidFill>
                  <a:schemeClr val="bg1"/>
                </a:solidFill>
              </a:rPr>
              <a:t>-выплачиваемые из бюджета денежные средства, за исключением средств, являющихся источниками финансирования дефицита бюджета.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654673"/>
            <a:ext cx="54318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r>
              <a:rPr lang="ru-RU" b="1" i="1" dirty="0" smtClean="0">
                <a:solidFill>
                  <a:schemeClr val="bg1"/>
                </a:solidFill>
              </a:rPr>
              <a:t>В состав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источников внутреннего финансирования дефицита </a:t>
            </a:r>
            <a:r>
              <a:rPr lang="ru-RU" b="1" i="1" dirty="0" smtClean="0">
                <a:solidFill>
                  <a:schemeClr val="bg1"/>
                </a:solidFill>
              </a:rPr>
              <a:t>местного бюджета включаются: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-разница между полученными и погашенными кредитами кредитных организаций;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-изменение остатков средств на счетах по учету средств местного бюджета в течение соответствующего финансового года; источники внутреннего финансирования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114690" y="252248"/>
            <a:ext cx="788276" cy="536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50209" y="0"/>
            <a:ext cx="11068978" cy="1147968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Основные параметры бюджета</a:t>
            </a:r>
            <a:r>
              <a:rPr kumimoji="0" lang="ru-RU" sz="6900" b="1" i="0" u="none" strike="noStrike" kern="1200" cap="none" spc="0" normalizeH="0" noProof="0" dirty="0" smtClean="0">
                <a:ln>
                  <a:noFill/>
                </a:ln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6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Бокситогорского городского поселения</a:t>
            </a:r>
            <a:endParaRPr kumimoji="0" lang="ru-RU" sz="5300" b="1" i="0" u="none" strike="noStrike" kern="1200" cap="none" spc="0" normalizeH="0" baseline="0" noProof="0" dirty="0" smtClean="0">
              <a:ln>
                <a:noFill/>
              </a:ln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C:\Users\Sinkovskaya_ki\AppData\Local\Microsoft\Windows\INetCache\IE\HQP0IKDO\loupe_PNG10034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25735">
            <a:off x="5738649" y="3673366"/>
            <a:ext cx="2256352" cy="181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04331" y="252248"/>
            <a:ext cx="1056290" cy="583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82359" y="0"/>
            <a:ext cx="2900855" cy="15134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41379" y="0"/>
            <a:ext cx="977462" cy="10089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63917" y="0"/>
            <a:ext cx="1103586" cy="488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57600" y="236483"/>
            <a:ext cx="1560786" cy="488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363310" y="0"/>
            <a:ext cx="8466083" cy="1056290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Динамика основных показателей бюджета Бокситогорского городского поселения</a:t>
            </a:r>
            <a:endParaRPr lang="ru-RU" sz="3600" b="1" dirty="0"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3959774" y="-1374226"/>
            <a:ext cx="5833237" cy="10631214"/>
          </a:xfrm>
          <a:prstGeom prst="rtTriangle">
            <a:avLst/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="" xmlns:p14="http://schemas.microsoft.com/office/powerpoint/2010/main" val="4127990321"/>
              </p:ext>
            </p:extLst>
          </p:nvPr>
        </p:nvGraphicFramePr>
        <p:xfrm>
          <a:off x="0" y="583325"/>
          <a:ext cx="6393333" cy="4639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04952" y="740742"/>
            <a:ext cx="457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774"/>
                </a:solidFill>
              </a:rPr>
              <a:t>Динамика основных</a:t>
            </a:r>
            <a:br>
              <a:rPr lang="ru-RU" sz="2400" b="1" dirty="0" smtClean="0">
                <a:solidFill>
                  <a:srgbClr val="002774"/>
                </a:solidFill>
              </a:rPr>
            </a:br>
            <a:r>
              <a:rPr lang="ru-RU" sz="2400" b="1" dirty="0" smtClean="0">
                <a:solidFill>
                  <a:srgbClr val="002774"/>
                </a:solidFill>
              </a:rPr>
              <a:t>показателей</a:t>
            </a:r>
          </a:p>
          <a:p>
            <a:r>
              <a:rPr lang="ru-RU" b="1" dirty="0">
                <a:solidFill>
                  <a:srgbClr val="002774"/>
                </a:solidFill>
              </a:rPr>
              <a:t>млн.руб</a:t>
            </a:r>
            <a:r>
              <a:rPr lang="ru-RU" b="1" dirty="0" smtClean="0">
                <a:solidFill>
                  <a:srgbClr val="002774"/>
                </a:solidFill>
              </a:rPr>
              <a:t>.</a:t>
            </a:r>
            <a:endParaRPr lang="ru-RU" b="1" dirty="0">
              <a:solidFill>
                <a:srgbClr val="002774"/>
              </a:solidFill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="" xmlns:p14="http://schemas.microsoft.com/office/powerpoint/2010/main" val="2122134327"/>
              </p:ext>
            </p:extLst>
          </p:nvPr>
        </p:nvGraphicFramePr>
        <p:xfrm>
          <a:off x="5409533" y="2758967"/>
          <a:ext cx="6782467" cy="409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535152" y="2622372"/>
            <a:ext cx="3656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774"/>
                </a:solidFill>
              </a:rPr>
              <a:t>Объем безвозмездных поступлений</a:t>
            </a:r>
          </a:p>
          <a:p>
            <a:pPr algn="r"/>
            <a:r>
              <a:rPr lang="ru-RU" b="1" dirty="0" smtClean="0">
                <a:solidFill>
                  <a:srgbClr val="002774"/>
                </a:solidFill>
              </a:rPr>
              <a:t>млн.руб.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77408" y="3886187"/>
            <a:ext cx="95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774"/>
                </a:solidFill>
              </a:rPr>
              <a:t>202,4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05426" y="3164737"/>
            <a:ext cx="10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774"/>
                </a:solidFill>
              </a:rPr>
              <a:t>44,5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21170" y="3098042"/>
            <a:ext cx="98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774"/>
                </a:solidFill>
              </a:rPr>
              <a:t>45,9</a:t>
            </a:r>
            <a:endParaRPr lang="ru-RU" sz="2400" b="1" dirty="0">
              <a:solidFill>
                <a:srgbClr val="00277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4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020097" y="0"/>
            <a:ext cx="1171903" cy="725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76572">
            <a:off x="8441148" y="524321"/>
            <a:ext cx="3968489" cy="1984245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82200" y="877768"/>
            <a:ext cx="8333222" cy="114796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Основные показатели бюджета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Бокситогорского городского поселения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3080" y="2234011"/>
          <a:ext cx="11023172" cy="20805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01758"/>
                <a:gridCol w="2917898"/>
                <a:gridCol w="1945266"/>
                <a:gridCol w="1729125"/>
                <a:gridCol w="1729125"/>
              </a:tblGrid>
              <a:tr h="35005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r>
                        <a:rPr lang="en-US" dirty="0" smtClean="0"/>
                        <a:t>2</a:t>
                      </a: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 marL="121920" marR="121920"/>
                </a:tc>
              </a:tr>
              <a:tr h="61101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Доходы 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116,3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271,4</a:t>
                      </a:r>
                    </a:p>
                    <a:p>
                      <a:pPr algn="ctr"/>
                      <a:r>
                        <a:rPr lang="ru-RU" dirty="0" smtClean="0"/>
                        <a:t>133,4% </a:t>
                      </a:r>
                      <a:endParaRPr lang="ru-RU" sz="1600" b="1" i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114,9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117,4</a:t>
                      </a:r>
                      <a:endParaRPr lang="ru-RU" b="1" dirty="0" smtClean="0"/>
                    </a:p>
                  </a:txBody>
                  <a:tcPr marL="121920" marR="121920"/>
                </a:tc>
              </a:tr>
              <a:tr h="581916">
                <a:tc>
                  <a:txBody>
                    <a:bodyPr/>
                    <a:lstStyle/>
                    <a:p>
                      <a:r>
                        <a:rPr lang="ru-RU" dirty="0" smtClean="0"/>
                        <a:t>собственные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65,2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69,0</a:t>
                      </a:r>
                    </a:p>
                    <a:p>
                      <a:pPr algn="ctr"/>
                      <a:r>
                        <a:rPr lang="ru-RU" sz="1600" dirty="0" smtClean="0"/>
                        <a:t>5,8%</a:t>
                      </a:r>
                      <a:endParaRPr lang="ru-RU" sz="1600" b="1" i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70,4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71,5</a:t>
                      </a:r>
                      <a:endParaRPr lang="ru-RU" b="1" dirty="0" smtClean="0"/>
                    </a:p>
                  </a:txBody>
                  <a:tcPr marL="121920" marR="121920"/>
                </a:tc>
              </a:tr>
              <a:tr h="465135">
                <a:tc>
                  <a:txBody>
                    <a:bodyPr/>
                    <a:lstStyle/>
                    <a:p>
                      <a:r>
                        <a:rPr lang="ru-RU" dirty="0" smtClean="0"/>
                        <a:t>безвозмездные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51,1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202,4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44,5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45,9</a:t>
                      </a:r>
                      <a:endParaRPr lang="ru-RU" b="1" dirty="0" smtClean="0"/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23082" y="4258100"/>
          <a:ext cx="11027390" cy="12633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84930"/>
                <a:gridCol w="2972601"/>
                <a:gridCol w="1917807"/>
                <a:gridCol w="1821916"/>
                <a:gridCol w="1630136"/>
              </a:tblGrid>
              <a:tr h="61625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Расходы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119,6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276,1</a:t>
                      </a:r>
                    </a:p>
                    <a:p>
                      <a:pPr algn="ctr"/>
                      <a:r>
                        <a:rPr lang="ru-RU" sz="1600" dirty="0" smtClean="0"/>
                        <a:t>130,8%</a:t>
                      </a:r>
                      <a:endParaRPr lang="ru-RU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116,6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17,4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</a:tr>
              <a:tr h="647070">
                <a:tc>
                  <a:txBody>
                    <a:bodyPr/>
                    <a:lstStyle/>
                    <a:p>
                      <a:r>
                        <a:rPr lang="ru-RU" dirty="0" smtClean="0"/>
                        <a:t>в т.ч. условно утверждаемые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,8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23081" y="5527343"/>
          <a:ext cx="11027391" cy="103723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84931"/>
                <a:gridCol w="2972601"/>
                <a:gridCol w="1917807"/>
                <a:gridCol w="1821916"/>
                <a:gridCol w="1630136"/>
              </a:tblGrid>
              <a:tr h="39658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Дефицит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,3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-4,7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</a:tr>
              <a:tr h="640642">
                <a:tc>
                  <a:txBody>
                    <a:bodyPr/>
                    <a:lstStyle/>
                    <a:p>
                      <a:r>
                        <a:rPr lang="ru-RU" dirty="0" smtClean="0"/>
                        <a:t>% к собств.</a:t>
                      </a:r>
                    </a:p>
                    <a:p>
                      <a:r>
                        <a:rPr lang="ru-RU" dirty="0" smtClean="0"/>
                        <a:t>доходам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%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5%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15" name="Стрелка вверх 14"/>
          <p:cNvSpPr/>
          <p:nvPr/>
        </p:nvSpPr>
        <p:spPr>
          <a:xfrm>
            <a:off x="6373504" y="2661313"/>
            <a:ext cx="177421" cy="559559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>
            <a:off x="6373504" y="3316406"/>
            <a:ext cx="191070" cy="518615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>
            <a:off x="6387152" y="4271749"/>
            <a:ext cx="191069" cy="573206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37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276572">
            <a:off x="8400202" y="497022"/>
            <a:ext cx="3968489" cy="19842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067393" y="204952"/>
            <a:ext cx="867104" cy="504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16013" y="-256713"/>
            <a:ext cx="4282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36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Доходы бюджета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16711"/>
            <a:ext cx="90651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Доходы бюджета - поступающие в бюджет денежные средства, за исключением средств, являющихся источниками финансирования дефицита бюджета. 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0" y="2138564"/>
          <a:ext cx="12192000" cy="4719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77421"/>
            <a:ext cx="10768085" cy="1147968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налоговых и неналоговых </a:t>
            </a:r>
            <a:br>
              <a:rPr lang="ru-RU" sz="2700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доходов бюджета Бокситогорского городского поселения в 202</a:t>
            </a:r>
            <a:r>
              <a:rPr lang="en-US" sz="2700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700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году </a:t>
            </a:r>
            <a:r>
              <a:rPr lang="ru-RU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graphicFrame>
        <p:nvGraphicFramePr>
          <p:cNvPr id="5" name="Содержимое 21"/>
          <p:cNvGraphicFramePr>
            <a:graphicFrameLocks/>
          </p:cNvGraphicFramePr>
          <p:nvPr/>
        </p:nvGraphicFramePr>
        <p:xfrm>
          <a:off x="0" y="655093"/>
          <a:ext cx="11900848" cy="6202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877266" y="177421"/>
            <a:ext cx="1314734" cy="5322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tass3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6373504" y="0"/>
            <a:ext cx="5818496" cy="6872249"/>
          </a:xfrm>
        </p:spPr>
      </p:pic>
      <p:grpSp>
        <p:nvGrpSpPr>
          <p:cNvPr id="8" name="Группа 20"/>
          <p:cNvGrpSpPr/>
          <p:nvPr/>
        </p:nvGrpSpPr>
        <p:grpSpPr>
          <a:xfrm>
            <a:off x="-163773" y="2234023"/>
            <a:ext cx="4503761" cy="3058141"/>
            <a:chOff x="1944144" y="1538994"/>
            <a:chExt cx="5112568" cy="3168351"/>
          </a:xfrm>
        </p:grpSpPr>
        <p:graphicFrame>
          <p:nvGraphicFramePr>
            <p:cNvPr id="9" name="Диаграмма 8"/>
            <p:cNvGraphicFramePr/>
            <p:nvPr>
              <p:extLst>
                <p:ext uri="{D42A27DB-BD31-4B8C-83A1-F6EECF244321}">
                  <p14:modId xmlns="" xmlns:p14="http://schemas.microsoft.com/office/powerpoint/2010/main" val="2276665313"/>
                </p:ext>
              </p:extLst>
            </p:nvPr>
          </p:nvGraphicFramePr>
          <p:xfrm>
            <a:off x="1944144" y="1538994"/>
            <a:ext cx="5112568" cy="3168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265937" y="2977843"/>
              <a:ext cx="2016224" cy="797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EAB2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81,</a:t>
              </a:r>
              <a:r>
                <a:rPr lang="en-US" altLang="ru-RU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EAB2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5</a:t>
              </a:r>
              <a:r>
                <a:rPr lang="ru-RU" altLang="ru-RU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EAB2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%</a:t>
              </a:r>
              <a:endParaRPr lang="ru-RU" alt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AB2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2271" y="4755836"/>
            <a:ext cx="35446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ru-RU" sz="4000" b="1" dirty="0" smtClean="0"/>
              <a:t> </a:t>
            </a:r>
            <a:r>
              <a:rPr lang="ru-RU" b="1" dirty="0" smtClean="0"/>
              <a:t>млн.руб.</a:t>
            </a:r>
            <a:endParaRPr lang="en-US" b="1" dirty="0" smtClean="0"/>
          </a:p>
          <a:p>
            <a:pPr algn="ctr"/>
            <a:r>
              <a:rPr lang="ru-RU" sz="2800" b="1" dirty="0" smtClean="0"/>
              <a:t>Рост к </a:t>
            </a:r>
            <a:r>
              <a:rPr lang="en-US" sz="2800" b="1" dirty="0" smtClean="0"/>
              <a:t>2021 </a:t>
            </a:r>
            <a:r>
              <a:rPr lang="ru-RU" sz="2800" b="1" dirty="0" smtClean="0"/>
              <a:t>году </a:t>
            </a:r>
            <a:r>
              <a:rPr lang="en-US" sz="3200" b="1" dirty="0" smtClean="0"/>
              <a:t>+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en-US" sz="3200" b="1" dirty="0" smtClean="0"/>
              <a:t>%</a:t>
            </a:r>
            <a:endParaRPr lang="ru-RU" sz="2400" b="1" dirty="0"/>
          </a:p>
          <a:p>
            <a:pPr algn="ctr"/>
            <a:endParaRPr lang="ru-RU" sz="24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125894" y="2477512"/>
            <a:ext cx="375298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Запланировано поступление</a:t>
            </a:r>
            <a:br>
              <a:rPr lang="ru-RU" sz="2800" b="1" dirty="0" smtClean="0"/>
            </a:br>
            <a:r>
              <a:rPr lang="ru-RU" sz="2800" b="1" dirty="0" smtClean="0"/>
              <a:t>налоговых</a:t>
            </a:r>
            <a:br>
              <a:rPr lang="ru-RU" sz="2800" b="1" dirty="0" smtClean="0"/>
            </a:br>
            <a:r>
              <a:rPr lang="ru-RU" sz="2800" b="1" dirty="0" smtClean="0"/>
              <a:t>доходов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500" b="1" dirty="0" smtClean="0"/>
              <a:t/>
            </a:r>
            <a:br>
              <a:rPr lang="ru-RU" sz="500" b="1" dirty="0" smtClean="0"/>
            </a:br>
            <a:r>
              <a:rPr lang="ru-RU" b="1" dirty="0" smtClean="0"/>
              <a:t>в бюджет Бокситогорского</a:t>
            </a:r>
          </a:p>
          <a:p>
            <a:r>
              <a:rPr lang="ru-RU" b="1" dirty="0" smtClean="0"/>
              <a:t>городского поселения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73740"/>
            <a:ext cx="4794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Налоговые доходы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773" y="4817660"/>
            <a:ext cx="33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Удельный вес в объеме собственных доходов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8142" y="3732353"/>
            <a:ext cx="112935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EAB200"/>
                </a:solidFill>
              </a:rPr>
              <a:t>Норматив зачисления в бюджет поселения – 13</a:t>
            </a:r>
            <a:r>
              <a:rPr lang="ru-RU" sz="3000" b="1" dirty="0" smtClean="0">
                <a:solidFill>
                  <a:srgbClr val="EAB200"/>
                </a:solidFill>
              </a:rPr>
              <a:t>%</a:t>
            </a:r>
          </a:p>
          <a:p>
            <a:r>
              <a:rPr lang="ru-RU" sz="2000" dirty="0" smtClean="0">
                <a:solidFill>
                  <a:srgbClr val="EAB200"/>
                </a:solidFill>
              </a:rPr>
              <a:t>Основные плательщики налога на доходы физических лиц Бокситогорского городского поселения: ОАО «Русал Бокситогорск»; ООО «БЭМП» </a:t>
            </a:r>
            <a:endParaRPr lang="ru-RU" sz="2000" dirty="0">
              <a:solidFill>
                <a:srgbClr val="EAB2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2250" y="1074788"/>
            <a:ext cx="2440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3600" b="1" dirty="0">
              <a:solidFill>
                <a:schemeClr val="bg1"/>
              </a:solidFill>
            </a:endParaRPr>
          </a:p>
          <a:p>
            <a:pPr algn="r"/>
            <a:r>
              <a:rPr lang="ru-RU" sz="3600" b="1" dirty="0" smtClean="0">
                <a:solidFill>
                  <a:schemeClr val="bg1"/>
                </a:solidFill>
              </a:rPr>
              <a:t>Прогноз</a:t>
            </a:r>
          </a:p>
          <a:p>
            <a:pPr algn="r"/>
            <a:r>
              <a:rPr lang="ru-RU" sz="3600" b="1" dirty="0" smtClean="0">
                <a:solidFill>
                  <a:schemeClr val="bg1"/>
                </a:solidFill>
              </a:rPr>
              <a:t>39,6</a:t>
            </a:r>
            <a:r>
              <a:rPr lang="ru-RU" sz="2000" b="1" dirty="0" smtClean="0">
                <a:solidFill>
                  <a:schemeClr val="bg1"/>
                </a:solidFill>
              </a:rPr>
              <a:t> млн.руб.</a:t>
            </a:r>
          </a:p>
          <a:p>
            <a:pPr algn="r"/>
            <a:endParaRPr lang="ru-RU" sz="1200" b="1" dirty="0">
              <a:solidFill>
                <a:schemeClr val="bg1"/>
              </a:solidFill>
            </a:endParaRPr>
          </a:p>
          <a:p>
            <a:pPr algn="r"/>
            <a:r>
              <a:rPr lang="ru-RU" sz="2000" i="1" dirty="0" smtClean="0">
                <a:solidFill>
                  <a:schemeClr val="bg1"/>
                </a:solidFill>
              </a:rPr>
              <a:t>рост к 2021 году</a:t>
            </a:r>
            <a:br>
              <a:rPr lang="ru-RU" sz="2000" i="1" dirty="0" smtClean="0">
                <a:solidFill>
                  <a:schemeClr val="bg1"/>
                </a:solidFill>
              </a:rPr>
            </a:br>
            <a:r>
              <a:rPr lang="ru-RU" sz="2000" i="1" dirty="0" smtClean="0">
                <a:solidFill>
                  <a:schemeClr val="bg1"/>
                </a:solidFill>
              </a:rPr>
              <a:t>6,8%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33667"/>
            <a:ext cx="5432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EAB200"/>
                </a:solidFill>
              </a:rPr>
              <a:t>Налог на доходы физических лиц</a:t>
            </a:r>
          </a:p>
          <a:p>
            <a:r>
              <a:rPr lang="ru-RU" sz="2000" dirty="0" smtClean="0">
                <a:solidFill>
                  <a:srgbClr val="EAB200"/>
                </a:solidFill>
              </a:rPr>
              <a:t>(70,5% от объема налоговых доходов)</a:t>
            </a:r>
            <a:endParaRPr lang="ru-RU" sz="2000" dirty="0">
              <a:solidFill>
                <a:srgbClr val="EAB2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98924" y="268014"/>
            <a:ext cx="788276" cy="5360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imagesуц.jpg"/>
          <p:cNvPicPr>
            <a:picLocks noChangeAspect="1"/>
          </p:cNvPicPr>
          <p:nvPr/>
        </p:nvPicPr>
        <p:blipFill>
          <a:blip r:embed="rId2"/>
          <a:srcRect l="22414" r="13926"/>
          <a:stretch>
            <a:fillRect/>
          </a:stretch>
        </p:blipFill>
        <p:spPr>
          <a:xfrm>
            <a:off x="7666993" y="1542197"/>
            <a:ext cx="2206603" cy="2133051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7555526777317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25" y="4837523"/>
            <a:ext cx="3265417" cy="2020477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agesч.jpg"/>
          <p:cNvPicPr>
            <a:picLocks noChangeAspect="1"/>
          </p:cNvPicPr>
          <p:nvPr/>
        </p:nvPicPr>
        <p:blipFill>
          <a:blip r:embed="rId4"/>
          <a:srcRect t="12033" b="12033"/>
          <a:stretch>
            <a:fillRect/>
          </a:stretch>
        </p:blipFill>
        <p:spPr>
          <a:xfrm>
            <a:off x="6118796" y="4913194"/>
            <a:ext cx="3419341" cy="1944806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 rot="2321259">
            <a:off x="8963742" y="869898"/>
            <a:ext cx="3204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НДФЛ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8674" y="218364"/>
            <a:ext cx="6796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</a:rPr>
              <a:t>Налоговые доходы</a:t>
            </a:r>
            <a:endParaRPr lang="ru-RU" sz="4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26" y="3271430"/>
            <a:ext cx="5522581" cy="2958275"/>
          </a:xfrm>
        </p:spPr>
        <p:txBody>
          <a:bodyPr rtlCol="0">
            <a:noAutofit/>
          </a:bodyPr>
          <a:lstStyle/>
          <a:p>
            <a:pPr lvl="0"/>
            <a:r>
              <a:rPr lang="ru-RU" sz="2800" dirty="0"/>
              <a:t>Образовано 01.01.2006 </a:t>
            </a:r>
            <a:r>
              <a:rPr lang="ru-RU" sz="2800" dirty="0" smtClean="0"/>
              <a:t>года</a:t>
            </a:r>
            <a:endParaRPr lang="ru-RU" sz="2800" dirty="0"/>
          </a:p>
          <a:p>
            <a:pPr lvl="0"/>
            <a:r>
              <a:rPr lang="ru-RU" sz="2800" dirty="0"/>
              <a:t>Площадь 213 кв. км</a:t>
            </a:r>
            <a:r>
              <a:rPr lang="ru-RU" sz="2800" dirty="0" smtClean="0"/>
              <a:t>.</a:t>
            </a:r>
            <a:endParaRPr lang="ru-RU" sz="2800" dirty="0"/>
          </a:p>
          <a:p>
            <a:pPr lvl="0"/>
            <a:r>
              <a:rPr lang="ru-RU" sz="2800" dirty="0" smtClean="0"/>
              <a:t>Численность </a:t>
            </a:r>
            <a:r>
              <a:rPr lang="ru-RU" sz="2800" dirty="0"/>
              <a:t>населения на </a:t>
            </a:r>
            <a:r>
              <a:rPr lang="ru-RU" sz="2800" dirty="0" smtClean="0"/>
              <a:t>01.01.2021 </a:t>
            </a:r>
            <a:r>
              <a:rPr lang="ru-RU" sz="2800" dirty="0"/>
              <a:t>года </a:t>
            </a:r>
            <a:r>
              <a:rPr lang="ru-RU" sz="2800" dirty="0" smtClean="0"/>
              <a:t>14973 </a:t>
            </a:r>
            <a:r>
              <a:rPr lang="ru-RU" sz="2800" dirty="0"/>
              <a:t>человек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3395"/>
            <a:ext cx="6747640" cy="698435"/>
          </a:xfrm>
        </p:spPr>
        <p:txBody>
          <a:bodyPr rtlCol="0"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Бокситогорское </a:t>
            </a: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городское </a:t>
            </a: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поселение</a:t>
            </a:r>
            <a:endParaRPr lang="ru-RU" sz="48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7" y="-2"/>
            <a:ext cx="9117724" cy="6858002"/>
          </a:xfrm>
        </p:spPr>
      </p:pic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2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69323" y="-2"/>
            <a:ext cx="4177862" cy="5833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4082" y="130063"/>
            <a:ext cx="2932385" cy="906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92717" y="835572"/>
            <a:ext cx="2412124" cy="583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575211">
            <a:off x="4241127" y="-23914"/>
            <a:ext cx="4729245" cy="1128071"/>
          </a:xfrm>
          <a:prstGeom prst="triangle">
            <a:avLst>
              <a:gd name="adj" fmla="val 48210"/>
            </a:avLst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20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omi-news.ru/images/cms-image-0000038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04" t="11412" r="30433" b="14252"/>
          <a:stretch/>
        </p:blipFill>
        <p:spPr bwMode="auto">
          <a:xfrm>
            <a:off x="2852212" y="3712200"/>
            <a:ext cx="4749591" cy="314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800" y="1705287"/>
            <a:ext cx="4911633" cy="1789855"/>
          </a:xfrm>
        </p:spPr>
        <p:txBody>
          <a:bodyPr>
            <a:normAutofit/>
          </a:bodyPr>
          <a:lstStyle/>
          <a:p>
            <a:r>
              <a:rPr lang="ru-RU" dirty="0" smtClean="0"/>
              <a:t>Земельный налог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92873" y="3357349"/>
            <a:ext cx="4116288" cy="1760561"/>
          </a:xfrm>
        </p:spPr>
        <p:txBody>
          <a:bodyPr>
            <a:noAutofit/>
          </a:bodyPr>
          <a:lstStyle/>
          <a:p>
            <a:pPr algn="r"/>
            <a:endParaRPr lang="ru-RU" sz="3600" b="1" dirty="0" smtClean="0"/>
          </a:p>
          <a:p>
            <a:pPr algn="r"/>
            <a:r>
              <a:rPr lang="ru-RU" sz="3200" b="1" dirty="0" smtClean="0"/>
              <a:t>Прогноз на 2022г.</a:t>
            </a:r>
          </a:p>
          <a:p>
            <a:pPr algn="r"/>
            <a:r>
              <a:rPr lang="ru-RU" sz="3600" b="1" dirty="0" smtClean="0"/>
              <a:t>11,9</a:t>
            </a:r>
            <a:r>
              <a:rPr lang="ru-RU" b="1" dirty="0" smtClean="0"/>
              <a:t> млн.руб.</a:t>
            </a:r>
          </a:p>
          <a:p>
            <a:endParaRPr lang="ru-RU" dirty="0"/>
          </a:p>
        </p:txBody>
      </p:sp>
      <p:pic>
        <p:nvPicPr>
          <p:cNvPr id="6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870540">
            <a:off x="153885" y="527881"/>
            <a:ext cx="4399213" cy="21996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707272" y="5527343"/>
            <a:ext cx="3484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Рост к 2021 г.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4,2%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8011236" y="4885898"/>
            <a:ext cx="648405" cy="1160060"/>
          </a:xfrm>
          <a:prstGeom prst="up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087739" y="1624084"/>
            <a:ext cx="5104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</a:rPr>
              <a:t>Налоговые доходы</a:t>
            </a:r>
            <a:endParaRPr lang="ru-RU" sz="4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ый треугольник 13"/>
          <p:cNvSpPr/>
          <p:nvPr/>
        </p:nvSpPr>
        <p:spPr>
          <a:xfrm rot="10800000">
            <a:off x="1842444" y="0"/>
            <a:ext cx="2797791" cy="189703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/>
        </p:nvSpPr>
        <p:spPr>
          <a:xfrm rot="6188023">
            <a:off x="6202370" y="-1391686"/>
            <a:ext cx="3451565" cy="795140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1559266297_0 158 3077 1889_436x0_80_0_0_13e93d32d6cfc7009cf76a201ab87f80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745493" y="2558181"/>
            <a:ext cx="6446507" cy="4299819"/>
          </a:xfr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-428963" y="2634018"/>
          <a:ext cx="7634981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2136" y="2206675"/>
            <a:ext cx="7342621" cy="6088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solidFill>
                  <a:srgbClr val="002774"/>
                </a:solidFill>
              </a:rPr>
              <a:t>(100 % от объема неналоговых доходов)</a:t>
            </a:r>
            <a:endParaRPr lang="ru-RU" sz="2800" b="1" spc="0" dirty="0">
              <a:solidFill>
                <a:srgbClr val="002774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091822"/>
            <a:ext cx="8743744" cy="121556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EAB200"/>
                </a:solidFill>
              </a:rPr>
              <a:t>Доходы от использования </a:t>
            </a:r>
            <a:br>
              <a:rPr lang="ru-RU" sz="3600" dirty="0" smtClean="0">
                <a:solidFill>
                  <a:srgbClr val="EAB200"/>
                </a:solidFill>
              </a:rPr>
            </a:br>
            <a:r>
              <a:rPr lang="ru-RU" sz="3600" dirty="0" smtClean="0">
                <a:solidFill>
                  <a:srgbClr val="EAB200"/>
                </a:solidFill>
              </a:rPr>
              <a:t>имущества</a:t>
            </a:r>
            <a:endParaRPr lang="ru-RU" sz="3600" dirty="0">
              <a:solidFill>
                <a:srgbClr val="EAB2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67393" y="220717"/>
            <a:ext cx="851338" cy="10562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92467" y="3142184"/>
            <a:ext cx="2351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spc="-300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spc="-300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12,7 млн. руб.</a:t>
            </a:r>
            <a:endParaRPr lang="ru-RU" sz="3200" b="1" spc="-300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308979" y="3971498"/>
            <a:ext cx="1497133" cy="5048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581935" y="4558353"/>
            <a:ext cx="1160059" cy="12282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704168" y="-204716"/>
            <a:ext cx="3968489" cy="198424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72955" y="354842"/>
            <a:ext cx="556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</a:rPr>
              <a:t>Неналоговые доходы</a:t>
            </a:r>
            <a:endParaRPr lang="ru-RU" sz="4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4781" y="3544951"/>
            <a:ext cx="76372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Арендная плата за землю</a:t>
            </a:r>
          </a:p>
          <a:p>
            <a:pPr algn="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54,3% от объема доходов от использования имущества)</a:t>
            </a:r>
            <a:endParaRPr lang="ru-RU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7316" y="4734342"/>
            <a:ext cx="51944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Прогноз на 2022 год</a:t>
            </a:r>
          </a:p>
          <a:p>
            <a:pPr algn="ctr"/>
            <a:r>
              <a:rPr lang="ru-RU" sz="6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6,9</a:t>
            </a:r>
            <a:r>
              <a:rPr lang="ru-RU" sz="36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млн.руб.</a:t>
            </a:r>
          </a:p>
          <a:p>
            <a:pPr algn="ctr"/>
            <a:endParaRPr lang="ru-RU" sz="36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zanasledstvom.ru/wp-content/uploads/2016/11/%D1%81%D0%BD%D1%8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48" y="3865276"/>
            <a:ext cx="4625847" cy="2706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870540">
            <a:off x="849920" y="1278509"/>
            <a:ext cx="4399213" cy="21996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87486" y="1746914"/>
            <a:ext cx="556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</a:rPr>
              <a:t>Неналоговые доходы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5377218" y="1897037"/>
            <a:ext cx="6987654" cy="121556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B2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Доходы от использования имущества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AB2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69039" y="0"/>
            <a:ext cx="5722961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2eea9cd5603b22fa552f5896ed3063cb.jpg"/>
          <p:cNvPicPr>
            <a:picLocks noChangeAspect="1"/>
          </p:cNvPicPr>
          <p:nvPr/>
        </p:nvPicPr>
        <p:blipFill>
          <a:blip r:embed="rId2"/>
          <a:srcRect l="8521" r="39011"/>
          <a:stretch>
            <a:fillRect/>
          </a:stretch>
        </p:blipFill>
        <p:spPr>
          <a:xfrm>
            <a:off x="7142328" y="444311"/>
            <a:ext cx="5049672" cy="6413689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1586911" y="75382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11627893" cy="11479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Безвозмездные поступления в бюджет Бокситогорского городского поселения в 2022 году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7544" y="1844824"/>
            <a:ext cx="4032448" cy="1224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Дотация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4722126" y="1782694"/>
            <a:ext cx="3960440" cy="144016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88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41,2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млн.руб.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9552" y="3501008"/>
            <a:ext cx="3960440" cy="1224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Субсидии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45911" y="5102601"/>
            <a:ext cx="3960440" cy="12961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Иные межбюджетные трансферты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4710752" y="3395405"/>
            <a:ext cx="3960440" cy="144016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88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158,5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млн.руб.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4713027" y="4980820"/>
            <a:ext cx="3960440" cy="144016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88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2,7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млн.руб.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92370" y="982639"/>
            <a:ext cx="262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202,4 </a:t>
            </a:r>
            <a:r>
              <a:rPr lang="ru-RU" sz="2400" b="1" dirty="0" smtClean="0">
                <a:solidFill>
                  <a:schemeClr val="accent2"/>
                </a:solidFill>
              </a:rPr>
              <a:t>млн.руб</a:t>
            </a:r>
            <a:r>
              <a:rPr lang="ru-RU" sz="2400" dirty="0" smtClean="0">
                <a:solidFill>
                  <a:schemeClr val="accent2"/>
                </a:solidFill>
              </a:rPr>
              <a:t>.</a:t>
            </a:r>
            <a:endParaRPr lang="ru-RU" dirty="0" smtClean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72800" y="252664"/>
            <a:ext cx="1058779" cy="5173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0" y="-295772"/>
            <a:ext cx="8333222" cy="5915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Как классифицируются расходы бюджета?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44395"/>
            <a:ext cx="1003433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</a:rPr>
              <a:t>– выплачиваемые из бюджета денежные средства, за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исключением средств, являющихся источниками финансирования дефицита бюджета.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Формирование расходов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 </a:t>
            </a: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Принципы формирования расходов бюджета: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По разделам; </a:t>
            </a:r>
            <a:endParaRPr lang="ru-RU" sz="3600" b="1" i="1" dirty="0" smtClean="0"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По ведомствам;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По муниципальным программам Бокситогорского городского поселения.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91389" y="4067644"/>
            <a:ext cx="10270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r>
              <a:rPr lang="ru-RU" sz="32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Разделы классифификации расходов бюджета </a:t>
            </a:r>
          </a:p>
        </p:txBody>
      </p:sp>
      <p:pic>
        <p:nvPicPr>
          <p:cNvPr id="16" name="Рисунок 1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95" y="4956336"/>
            <a:ext cx="1152686" cy="1066949"/>
          </a:xfrm>
          <a:prstGeom prst="rect">
            <a:avLst/>
          </a:prstGeom>
        </p:spPr>
      </p:pic>
      <p:pic>
        <p:nvPicPr>
          <p:cNvPr id="17" name="Рисунок 16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686" y="4960459"/>
            <a:ext cx="1200318" cy="1086002"/>
          </a:xfrm>
          <a:prstGeom prst="rect">
            <a:avLst/>
          </a:prstGeom>
        </p:spPr>
      </p:pic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61" y="4961740"/>
            <a:ext cx="1181265" cy="1084217"/>
          </a:xfrm>
          <a:prstGeom prst="rect">
            <a:avLst/>
          </a:prstGeom>
        </p:spPr>
      </p:pic>
      <p:pic>
        <p:nvPicPr>
          <p:cNvPr id="19" name="Рисунок 18" descr="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373" y="4956978"/>
            <a:ext cx="1209844" cy="1088979"/>
          </a:xfrm>
          <a:prstGeom prst="rect">
            <a:avLst/>
          </a:prstGeom>
        </p:spPr>
      </p:pic>
      <p:pic>
        <p:nvPicPr>
          <p:cNvPr id="20" name="Рисунок 19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391" y="4979511"/>
            <a:ext cx="1200318" cy="1093743"/>
          </a:xfrm>
          <a:prstGeom prst="rect">
            <a:avLst/>
          </a:prstGeom>
        </p:spPr>
      </p:pic>
      <p:pic>
        <p:nvPicPr>
          <p:cNvPr id="21" name="Рисунок 20" descr="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881" y="5006164"/>
            <a:ext cx="1209844" cy="1076475"/>
          </a:xfrm>
          <a:prstGeom prst="rect">
            <a:avLst/>
          </a:prstGeom>
        </p:spPr>
      </p:pic>
      <p:pic>
        <p:nvPicPr>
          <p:cNvPr id="22" name="Рисунок 21" descr="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5310" y="5021095"/>
            <a:ext cx="1190791" cy="10658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36979" y="6029866"/>
            <a:ext cx="178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Общегосударственные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вопросы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97290" y="6027003"/>
            <a:ext cx="162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41762" y="6013355"/>
            <a:ext cx="162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Национальная экономика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83958" y="6029278"/>
            <a:ext cx="162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Жилищно-коммунальное хозяйство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85213" y="6042925"/>
            <a:ext cx="1624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Образование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86466" y="6042926"/>
            <a:ext cx="1624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Социальная политика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15016" y="6029277"/>
            <a:ext cx="153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Физическая культура и спорт</a:t>
            </a:r>
          </a:p>
        </p:txBody>
      </p:sp>
      <p:pic>
        <p:nvPicPr>
          <p:cNvPr id="24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276572">
            <a:off x="8473847" y="521005"/>
            <a:ext cx="3796858" cy="189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23379" y="0"/>
            <a:ext cx="5968621" cy="3835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2326" y="0"/>
            <a:ext cx="10835122" cy="11479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B2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Структура расходов бюджета Бокситогорского городского поселения по разделам на 2022 год, тыс. руб.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AB2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5991368" y="2552130"/>
            <a:ext cx="0" cy="64144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176215" y="2743199"/>
            <a:ext cx="846163" cy="50496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151427" y="2811438"/>
            <a:ext cx="764275" cy="58685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735773" y="4217159"/>
            <a:ext cx="464025" cy="38213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438030" y="3835020"/>
            <a:ext cx="1173707" cy="4094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083188" y="4135271"/>
            <a:ext cx="464024" cy="39578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73504" y="1214649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0700 Образование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911,3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683" y="1612712"/>
            <a:ext cx="2620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0500 Жилищно-коммунальное хозяйство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137 673,1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437130"/>
            <a:ext cx="254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0400 Национальная экономика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44 373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013" y="5375109"/>
            <a:ext cx="425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0300 Национальная безопасность и правоохранительная деятельность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1 704,8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3394" y="5011001"/>
            <a:ext cx="378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0100 Общегосударственные вопросы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4 900,5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5491" y="3496102"/>
            <a:ext cx="2506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1100 Физическая культура и спорт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86 303,1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93456" y="1667301"/>
            <a:ext cx="28427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1000 Социальная политика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189,3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0725" y="6396335"/>
            <a:ext cx="3529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/>
                </a:solidFill>
              </a:rPr>
              <a:t>Всего расходов 276 060,1</a:t>
            </a:r>
            <a:endParaRPr lang="ru-RU" sz="2400" b="1" i="1" dirty="0">
              <a:solidFill>
                <a:schemeClr val="accent2"/>
              </a:solidFill>
            </a:endParaRPr>
          </a:p>
        </p:txBody>
      </p:sp>
      <p:pic>
        <p:nvPicPr>
          <p:cNvPr id="33" name="Рисунок 32" descr="s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471" y="4776718"/>
            <a:ext cx="1367045" cy="1058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aHR0cHM6Ly9hcGkubnNuLmZtL3N0b3JhZ2UvbWVkaWFsaWIvOTk3MzAvcmVndWxhcl9pbWFnZS1mZDViNTljYTZhMTM1ZDNiMDY3NjYzODdmMWE1YWM1Ni5qcGc=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9237" y="4353154"/>
            <a:ext cx="1516578" cy="1297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9a086aadc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1642" y="3078839"/>
            <a:ext cx="1556284" cy="1438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Современные-практики-социальной-работ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9420" y="1757268"/>
            <a:ext cx="1377758" cy="1245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 descr="222.jpg"/>
          <p:cNvPicPr>
            <a:picLocks noChangeAspect="1"/>
          </p:cNvPicPr>
          <p:nvPr/>
        </p:nvPicPr>
        <p:blipFill>
          <a:blip r:embed="rId6" cstate="print"/>
          <a:srcRect b="4851"/>
          <a:stretch>
            <a:fillRect/>
          </a:stretch>
        </p:blipFill>
        <p:spPr>
          <a:xfrm>
            <a:off x="5016661" y="1031799"/>
            <a:ext cx="1591517" cy="1383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9fd71dfbd0f745ecb3426f847c9bfb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53771" y="1183794"/>
            <a:ext cx="1549990" cy="1369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 descr="depositphotos_52610003-stock-photo-earth-planet-image-with-building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28656" y="3154616"/>
            <a:ext cx="1438393" cy="129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 descr="Z-qR-PGLhu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84180" y="4303761"/>
            <a:ext cx="1478638" cy="127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4" name="Прямая со стрелкой 43"/>
          <p:cNvCxnSpPr/>
          <p:nvPr/>
        </p:nvCxnSpPr>
        <p:spPr>
          <a:xfrm flipH="1">
            <a:off x="3493827" y="3646229"/>
            <a:ext cx="1476236" cy="659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33" idx="0"/>
          </p:cNvCxnSpPr>
          <p:nvPr/>
        </p:nvCxnSpPr>
        <p:spPr>
          <a:xfrm>
            <a:off x="5870812" y="4096602"/>
            <a:ext cx="51182" cy="68011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17157" y="5704763"/>
            <a:ext cx="39987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1300 </a:t>
            </a:r>
            <a:r>
              <a:rPr lang="ru-RU" dirty="0" smtClean="0">
                <a:solidFill>
                  <a:schemeClr val="bg1"/>
                </a:solidFill>
              </a:rPr>
              <a:t>Обслуживание государственного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и муниципального долга,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5</a:t>
            </a:r>
          </a:p>
          <a:p>
            <a:endParaRPr lang="ru-RU" dirty="0"/>
          </a:p>
        </p:txBody>
      </p:sp>
      <p:pic>
        <p:nvPicPr>
          <p:cNvPr id="34" name="Рисунок 33" descr="1543316419_bjudzh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08479" y="2825087"/>
            <a:ext cx="2598056" cy="1719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1618" y="0"/>
            <a:ext cx="5900382" cy="3889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063"/>
          <a:stretch>
            <a:fillRect/>
          </a:stretch>
        </p:blipFill>
        <p:spPr>
          <a:xfrm>
            <a:off x="6933063" y="0"/>
            <a:ext cx="5258937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graphicFrame>
        <p:nvGraphicFramePr>
          <p:cNvPr id="5" name="Диаграмма 4"/>
          <p:cNvGraphicFramePr/>
          <p:nvPr/>
        </p:nvGraphicFramePr>
        <p:xfrm>
          <a:off x="708170" y="2896484"/>
          <a:ext cx="5556155" cy="3961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H="1" flipV="1">
            <a:off x="1460311" y="3234518"/>
            <a:ext cx="464023" cy="8325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117910" y="2361060"/>
            <a:ext cx="122830" cy="818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3774" y="2477065"/>
            <a:ext cx="2279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Физическая культура и спорт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8487" y="3186749"/>
            <a:ext cx="165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Национальная экономика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954" y="1931156"/>
            <a:ext cx="370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Жилищно-коммунальное хозяйство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421" y="0"/>
            <a:ext cx="11027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Приоритетные направления расходов </a:t>
            </a:r>
          </a:p>
          <a:p>
            <a:r>
              <a:rPr lang="ru-RU" sz="32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бюджета Бокситогорского городского </a:t>
            </a:r>
          </a:p>
          <a:p>
            <a:r>
              <a:rPr lang="ru-RU" sz="32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поселения на 2022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8788" y="1774209"/>
            <a:ext cx="6023212" cy="50837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9"/>
          <p:cNvSpPr txBox="1">
            <a:spLocks/>
          </p:cNvSpPr>
          <p:nvPr/>
        </p:nvSpPr>
        <p:spPr>
          <a:xfrm>
            <a:off x="0" y="0"/>
            <a:ext cx="12192000" cy="11479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chemeClr val="accent2"/>
                </a:solidFill>
              </a:rPr>
              <a:t>Структура расходов бюджета Бокситогорского городского поселения по программным и </a:t>
            </a:r>
            <a:r>
              <a:rPr lang="ru-RU" sz="3600" i="1" dirty="0" err="1" smtClean="0">
                <a:solidFill>
                  <a:schemeClr val="accent2"/>
                </a:solidFill>
              </a:rPr>
              <a:t>непрограммным</a:t>
            </a:r>
            <a:r>
              <a:rPr lang="ru-RU" sz="3600" i="1" dirty="0" smtClean="0">
                <a:solidFill>
                  <a:schemeClr val="accent2"/>
                </a:solidFill>
              </a:rPr>
              <a:t> расходам в 2022-2024 г.</a:t>
            </a:r>
            <a:endParaRPr lang="ru-RU" sz="3600" i="1" dirty="0">
              <a:solidFill>
                <a:schemeClr val="accent2"/>
              </a:solidFill>
            </a:endParaRPr>
          </a:p>
        </p:txBody>
      </p:sp>
      <p:graphicFrame>
        <p:nvGraphicFramePr>
          <p:cNvPr id="6" name="Содержимое 9"/>
          <p:cNvGraphicFramePr>
            <a:graphicFrameLocks/>
          </p:cNvGraphicFramePr>
          <p:nvPr/>
        </p:nvGraphicFramePr>
        <p:xfrm>
          <a:off x="0" y="1559470"/>
          <a:ext cx="6960358" cy="529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64824" y="1689713"/>
            <a:ext cx="532717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200" b="1" dirty="0" smtClean="0">
              <a:solidFill>
                <a:schemeClr val="bg1"/>
              </a:solidFill>
            </a:endParaRPr>
          </a:p>
          <a:p>
            <a:r>
              <a:rPr lang="ru-RU" sz="2200" b="1" dirty="0" smtClean="0">
                <a:solidFill>
                  <a:schemeClr val="bg1"/>
                </a:solidFill>
              </a:rPr>
              <a:t>Бюджет Бокситогорского городского поселения на 2022-2024 год сформирован программно-целевым методом. </a:t>
            </a:r>
            <a:r>
              <a:rPr lang="ru-RU" sz="2400" i="1" dirty="0" smtClean="0">
                <a:solidFill>
                  <a:schemeClr val="bg1"/>
                </a:solidFill>
              </a:rPr>
              <a:t>Исполнение по расходам бюджета Бокситогорского городского поселения будет осуществляться путем реализации 7 муниципальных программ и непрограммных расходов муниципального образования</a:t>
            </a:r>
            <a:r>
              <a:rPr lang="ru-RU" sz="2400" i="1" dirty="0" smtClean="0">
                <a:solidFill>
                  <a:srgbClr val="881802"/>
                </a:solidFill>
              </a:rPr>
              <a:t>.</a:t>
            </a:r>
          </a:p>
          <a:p>
            <a:endParaRPr lang="ru-RU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455391" y="0"/>
            <a:ext cx="1091821" cy="982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06270" y="464024"/>
            <a:ext cx="641444" cy="5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65325" y="191069"/>
            <a:ext cx="354842" cy="436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51928" y="354842"/>
            <a:ext cx="150126" cy="218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36573" y="245660"/>
            <a:ext cx="887105" cy="545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4717" y="-286602"/>
            <a:ext cx="8911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r>
              <a:rPr lang="ru-RU" sz="32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Основные инструменты бюджетной политики в области расходов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4716" y="666424"/>
            <a:ext cx="9853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i="1" dirty="0" smtClean="0">
                <a:solidFill>
                  <a:schemeClr val="bg1"/>
                </a:solidFill>
              </a:rPr>
              <a:t>Основным инструментом бюджетной политики в области расходов стал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программно-целевой метод, повышающий ответственность и заинтересованность ответственных исполнителей муниципальных программ за достижение наилучших результатов в рамках ограниченных финансовых ресурсов.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7229" y="3739486"/>
            <a:ext cx="3657601" cy="27022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rgbClr val="002774"/>
              </a:solidFill>
            </a:endParaRPr>
          </a:p>
          <a:p>
            <a:pPr algn="ctr"/>
            <a:endParaRPr lang="ru-RU" sz="1100" dirty="0" smtClean="0">
              <a:solidFill>
                <a:srgbClr val="002774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60859" y="3784407"/>
            <a:ext cx="3359623" cy="26982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 smtClean="0"/>
          </a:p>
          <a:p>
            <a:endParaRPr lang="ru-RU" sz="11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685965" y="3525099"/>
            <a:ext cx="3141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Корректируются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мероприятия и показатели муниципальных программ в соответствующих сферах деятельности, а также определяются предельные объемы ресурсного обеспечения каждой муниципальной программы на весь срок ее реализации в соответствии с бюджетной стратегией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8047" y="3773034"/>
            <a:ext cx="3889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Разрабатывается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бюджетная стратегия.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Которая определяет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финансовые возможности и условия достижения основных целей и результатов муниципальной политики, прежде всего, в социальной сфере, при обеспечении долгосрочной сбалансированности и устойчивости бюджетной системы Бокситогорского городского поселения и повышении эффективности бюджетных расходов </a:t>
            </a:r>
          </a:p>
        </p:txBody>
      </p:sp>
      <p:pic>
        <p:nvPicPr>
          <p:cNvPr id="13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270125">
            <a:off x="8427499" y="497023"/>
            <a:ext cx="3968489" cy="1984245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46913" y="2339538"/>
            <a:ext cx="8666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AB200"/>
                </a:solidFill>
              </a:rPr>
              <a:t>В целях полноценного применения инструментов программно-целевого планирования выполняется следующее:</a:t>
            </a:r>
            <a:endParaRPr lang="ru-RU" sz="2400" b="1" i="1" dirty="0">
              <a:solidFill>
                <a:srgbClr val="EAB2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4831307" y="3534770"/>
            <a:ext cx="477672" cy="573206"/>
          </a:xfrm>
          <a:prstGeom prst="straightConnector1">
            <a:avLst/>
          </a:prstGeom>
          <a:ln w="28575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851176" y="3548418"/>
            <a:ext cx="491320" cy="559558"/>
          </a:xfrm>
          <a:prstGeom prst="straightConnector1">
            <a:avLst/>
          </a:prstGeom>
          <a:ln w="28575">
            <a:solidFill>
              <a:srgbClr val="EAB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2109" y="0"/>
            <a:ext cx="11180233" cy="1023938"/>
          </a:xfr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075" tIns="46038" rIns="92075" bIns="46038" anchor="b">
            <a:normAutofit/>
          </a:bodyPr>
          <a:lstStyle/>
          <a:p>
            <a:pPr eaLnBrk="1" hangingPunct="1">
              <a:defRPr/>
            </a:pPr>
            <a:r>
              <a:rPr kumimoji="1" lang="ru-RU" sz="28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Структура расходов бюджета поселения в разрезе муниципальных программ на 2022 год</a:t>
            </a:r>
          </a:p>
        </p:txBody>
      </p:sp>
      <p:sp>
        <p:nvSpPr>
          <p:cNvPr id="20483" name="AutoShape 8"/>
          <p:cNvSpPr>
            <a:spLocks noChangeArrowheads="1"/>
          </p:cNvSpPr>
          <p:nvPr/>
        </p:nvSpPr>
        <p:spPr bwMode="auto">
          <a:xfrm>
            <a:off x="1913904" y="3028928"/>
            <a:ext cx="6875255" cy="49949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 b="1" dirty="0" smtClean="0">
              <a:solidFill>
                <a:srgbClr val="0033CC"/>
              </a:solidFill>
            </a:endParaRPr>
          </a:p>
          <a:p>
            <a:endParaRPr kumimoji="1" lang="ru-RU" b="1" dirty="0" smtClean="0"/>
          </a:p>
          <a:p>
            <a:r>
              <a:rPr kumimoji="1" lang="ru-RU" b="1" dirty="0" smtClean="0"/>
              <a:t>СОДЕРЖАНИЕ АВТОМОБИЛЬНЫХ ДОРОГ ОБЩЕГО ПОЛЬЗОВАНИЯ</a:t>
            </a:r>
          </a:p>
          <a:p>
            <a:endParaRPr kumimoji="1" lang="ru-RU" dirty="0" smtClean="0"/>
          </a:p>
          <a:p>
            <a:pPr eaLnBrk="1" hangingPunct="1"/>
            <a:r>
              <a:rPr kumimoji="1" lang="ru-RU" dirty="0" smtClean="0"/>
              <a:t> </a:t>
            </a:r>
            <a:endParaRPr kumimoji="1" lang="ru-RU" dirty="0"/>
          </a:p>
        </p:txBody>
      </p:sp>
      <p:sp>
        <p:nvSpPr>
          <p:cNvPr id="20484" name="AutoShape 9"/>
          <p:cNvSpPr>
            <a:spLocks noChangeArrowheads="1"/>
          </p:cNvSpPr>
          <p:nvPr/>
        </p:nvSpPr>
        <p:spPr bwMode="auto">
          <a:xfrm>
            <a:off x="1995312" y="5144972"/>
            <a:ext cx="6766549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БЕЗОПАСНОСТЬ БОКСИТОГОРСКОГО </a:t>
            </a:r>
          </a:p>
          <a:p>
            <a:pPr eaLnBrk="1" hangingPunct="1"/>
            <a:r>
              <a:rPr kumimoji="1" lang="ru-RU" b="1" dirty="0" smtClean="0"/>
              <a:t>ГОРОДСКОГО ПОСЕЛЕНИЯ</a:t>
            </a:r>
            <a:r>
              <a:rPr kumimoji="1" lang="ru-RU" dirty="0" smtClean="0"/>
              <a:t> </a:t>
            </a:r>
            <a:endParaRPr kumimoji="1" lang="ru-RU" sz="1600" b="1" dirty="0">
              <a:latin typeface="Albertus Extra Bold" pitchFamily="34" charset="0"/>
            </a:endParaRPr>
          </a:p>
        </p:txBody>
      </p:sp>
      <p:sp>
        <p:nvSpPr>
          <p:cNvPr id="20485" name="AutoShape 10"/>
          <p:cNvSpPr>
            <a:spLocks noChangeArrowheads="1"/>
          </p:cNvSpPr>
          <p:nvPr/>
        </p:nvSpPr>
        <p:spPr bwMode="auto">
          <a:xfrm>
            <a:off x="1981665" y="4418389"/>
            <a:ext cx="6821141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УПРАВЛЕНИЕ СОБСТВЕННОСТЬЮ</a:t>
            </a:r>
            <a:endParaRPr kumimoji="1" lang="ru-RU" b="1" dirty="0"/>
          </a:p>
        </p:txBody>
      </p:sp>
      <p:sp>
        <p:nvSpPr>
          <p:cNvPr id="20486" name="AutoShape 11"/>
          <p:cNvSpPr>
            <a:spLocks noChangeArrowheads="1"/>
          </p:cNvSpPr>
          <p:nvPr/>
        </p:nvSpPr>
        <p:spPr bwMode="auto">
          <a:xfrm>
            <a:off x="1886610" y="2333409"/>
            <a:ext cx="6834311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 b="1" dirty="0" smtClean="0">
              <a:solidFill>
                <a:srgbClr val="0033CC"/>
              </a:solidFill>
            </a:endParaRPr>
          </a:p>
          <a:p>
            <a:pPr eaLnBrk="1" hangingPunct="1"/>
            <a:r>
              <a:rPr kumimoji="1" lang="ru-RU" b="1" dirty="0" smtClean="0"/>
              <a:t>РАЗВИТИЕ СОЦИАЛЬНОЙ И КУЛЬТУРНОЙ СФЕРЫ </a:t>
            </a:r>
          </a:p>
          <a:p>
            <a:pPr eaLnBrk="1" hangingPunct="1"/>
            <a:endParaRPr kumimoji="1" lang="ru-RU" dirty="0"/>
          </a:p>
        </p:txBody>
      </p:sp>
      <p:sp>
        <p:nvSpPr>
          <p:cNvPr id="20487" name="AutoShape 12"/>
          <p:cNvSpPr>
            <a:spLocks noChangeArrowheads="1"/>
          </p:cNvSpPr>
          <p:nvPr/>
        </p:nvSpPr>
        <p:spPr bwMode="auto">
          <a:xfrm>
            <a:off x="1809183" y="1433963"/>
            <a:ext cx="7007272" cy="70695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ОБЕСПЕЧЕНИЕ УСТОЙЧИВОГО ФУНКЦИОНИРОВАНИЯ И РАЗВИТИЯ</a:t>
            </a:r>
          </a:p>
          <a:p>
            <a:pPr eaLnBrk="1" hangingPunct="1"/>
            <a:r>
              <a:rPr kumimoji="1" lang="ru-RU" b="1" dirty="0" smtClean="0"/>
              <a:t> КОММУНАЛЬНОЙ И ИНЖЕНЕРНОЙ ИНФРАСТРУКТУРЫ</a:t>
            </a:r>
            <a:r>
              <a:rPr kumimoji="1" lang="ru-RU" dirty="0" smtClean="0"/>
              <a:t> </a:t>
            </a:r>
            <a:endParaRPr kumimoji="1" lang="ru-RU" dirty="0"/>
          </a:p>
        </p:txBody>
      </p:sp>
      <p:sp>
        <p:nvSpPr>
          <p:cNvPr id="20488" name="AutoShape 13"/>
          <p:cNvSpPr>
            <a:spLocks noChangeArrowheads="1"/>
          </p:cNvSpPr>
          <p:nvPr/>
        </p:nvSpPr>
        <p:spPr bwMode="auto">
          <a:xfrm>
            <a:off x="1968016" y="5864928"/>
            <a:ext cx="6834789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 b="1" dirty="0" smtClean="0">
              <a:solidFill>
                <a:srgbClr val="0033CC"/>
              </a:solidFill>
            </a:endParaRPr>
          </a:p>
          <a:p>
            <a:pPr eaLnBrk="1" hangingPunct="1"/>
            <a:r>
              <a:rPr kumimoji="1" lang="ru-RU" b="1" dirty="0" smtClean="0"/>
              <a:t>ФОРМИРОВАНИЕ СОВРЕМЕННОЙ ГОРОДСКОЙ СРЕДЫ</a:t>
            </a:r>
          </a:p>
          <a:p>
            <a:pPr eaLnBrk="1" hangingPunct="1"/>
            <a:endParaRPr kumimoji="1" lang="ru-RU" dirty="0"/>
          </a:p>
        </p:txBody>
      </p:sp>
      <p:sp>
        <p:nvSpPr>
          <p:cNvPr id="20489" name="AutoShape 32"/>
          <p:cNvSpPr>
            <a:spLocks noChangeArrowheads="1"/>
          </p:cNvSpPr>
          <p:nvPr/>
        </p:nvSpPr>
        <p:spPr bwMode="auto">
          <a:xfrm>
            <a:off x="9050536" y="2128302"/>
            <a:ext cx="2863960" cy="1556593"/>
          </a:xfrm>
          <a:prstGeom prst="foldedCorner">
            <a:avLst>
              <a:gd name="adj" fmla="val 12500"/>
            </a:avLst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b="1" dirty="0" smtClean="0"/>
              <a:t>ВСЕГО </a:t>
            </a:r>
          </a:p>
          <a:p>
            <a:pPr algn="ctr"/>
            <a:r>
              <a:rPr kumimoji="1" lang="ru-RU" b="1" dirty="0" smtClean="0"/>
              <a:t>ПРОГРАММНЫЕ</a:t>
            </a:r>
          </a:p>
          <a:p>
            <a:pPr algn="ctr"/>
            <a:r>
              <a:rPr kumimoji="1" lang="ru-RU" b="1" dirty="0" smtClean="0"/>
              <a:t> РАСХОДЫ</a:t>
            </a:r>
          </a:p>
          <a:p>
            <a:pPr algn="ctr"/>
            <a:r>
              <a:rPr kumimoji="1" lang="ru-RU" b="1" dirty="0" smtClean="0">
                <a:latin typeface="Arial Black" pitchFamily="34" charset="0"/>
              </a:rPr>
              <a:t>271,2 </a:t>
            </a:r>
            <a:r>
              <a:rPr kumimoji="1" lang="ru-RU" sz="1400" dirty="0" smtClean="0">
                <a:latin typeface="Arial Black" pitchFamily="34" charset="0"/>
              </a:rPr>
              <a:t>млн.руб.</a:t>
            </a:r>
            <a:endParaRPr kumimoji="1" lang="ru-RU" sz="1400" dirty="0"/>
          </a:p>
        </p:txBody>
      </p:sp>
      <p:sp>
        <p:nvSpPr>
          <p:cNvPr id="20490" name="Text Box 27"/>
          <p:cNvSpPr txBox="1">
            <a:spLocks noChangeArrowheads="1"/>
          </p:cNvSpPr>
          <p:nvPr/>
        </p:nvSpPr>
        <p:spPr bwMode="auto">
          <a:xfrm>
            <a:off x="485962" y="3083519"/>
            <a:ext cx="120097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37,4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1" name="Text Box 28"/>
          <p:cNvSpPr txBox="1">
            <a:spLocks noChangeArrowheads="1"/>
          </p:cNvSpPr>
          <p:nvPr/>
        </p:nvSpPr>
        <p:spPr bwMode="auto">
          <a:xfrm>
            <a:off x="335361" y="1077692"/>
            <a:ext cx="191981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</a:rPr>
              <a:t>Млн. руб.</a:t>
            </a:r>
          </a:p>
        </p:txBody>
      </p:sp>
      <p:sp>
        <p:nvSpPr>
          <p:cNvPr id="20492" name="Text Box 29"/>
          <p:cNvSpPr txBox="1">
            <a:spLocks noChangeArrowheads="1"/>
          </p:cNvSpPr>
          <p:nvPr/>
        </p:nvSpPr>
        <p:spPr bwMode="auto">
          <a:xfrm>
            <a:off x="477672" y="5162393"/>
            <a:ext cx="124278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1,7</a:t>
            </a:r>
            <a:r>
              <a:rPr lang="ru-RU" b="1" dirty="0" smtClean="0"/>
              <a:t> </a:t>
            </a:r>
            <a:endParaRPr lang="ru-RU" sz="1400" b="1" dirty="0"/>
          </a:p>
        </p:txBody>
      </p:sp>
      <p:sp>
        <p:nvSpPr>
          <p:cNvPr id="20493" name="Text Box 30"/>
          <p:cNvSpPr txBox="1">
            <a:spLocks noChangeArrowheads="1"/>
          </p:cNvSpPr>
          <p:nvPr/>
        </p:nvSpPr>
        <p:spPr bwMode="auto">
          <a:xfrm>
            <a:off x="450376" y="4435809"/>
            <a:ext cx="125642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4,0</a:t>
            </a:r>
            <a:r>
              <a:rPr lang="ru-RU" b="1" dirty="0" smtClean="0">
                <a:latin typeface="Arial Black" pitchFamily="34" charset="0"/>
              </a:rPr>
              <a:t> 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4" name="Text Box 31"/>
          <p:cNvSpPr txBox="1">
            <a:spLocks noChangeArrowheads="1"/>
          </p:cNvSpPr>
          <p:nvPr/>
        </p:nvSpPr>
        <p:spPr bwMode="auto">
          <a:xfrm>
            <a:off x="485960" y="2388002"/>
            <a:ext cx="120249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87,2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5" name="Text Box 32"/>
          <p:cNvSpPr txBox="1">
            <a:spLocks noChangeArrowheads="1"/>
          </p:cNvSpPr>
          <p:nvPr/>
        </p:nvSpPr>
        <p:spPr bwMode="auto">
          <a:xfrm>
            <a:off x="508772" y="1615152"/>
            <a:ext cx="1198033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134,4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6" name="Text Box 33"/>
          <p:cNvSpPr txBox="1">
            <a:spLocks noChangeArrowheads="1"/>
          </p:cNvSpPr>
          <p:nvPr/>
        </p:nvSpPr>
        <p:spPr bwMode="auto">
          <a:xfrm>
            <a:off x="491319" y="5864929"/>
            <a:ext cx="124291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1,6</a:t>
            </a:r>
            <a:endParaRPr lang="ru-RU" sz="1400" b="1" dirty="0"/>
          </a:p>
        </p:txBody>
      </p:sp>
      <p:sp>
        <p:nvSpPr>
          <p:cNvPr id="20497" name="AutoShape 9"/>
          <p:cNvSpPr>
            <a:spLocks noChangeArrowheads="1"/>
          </p:cNvSpPr>
          <p:nvPr/>
        </p:nvSpPr>
        <p:spPr bwMode="auto">
          <a:xfrm>
            <a:off x="1954369" y="3753133"/>
            <a:ext cx="6875732" cy="464025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ОБЕСПЕЧЕНИЕ КАЧЕСТВЕННЫМ ЖИЛЬЕМ </a:t>
            </a:r>
          </a:p>
          <a:p>
            <a:pPr eaLnBrk="1" hangingPunct="1"/>
            <a:r>
              <a:rPr kumimoji="1" lang="ru-RU" sz="1600" b="1" dirty="0" smtClean="0">
                <a:latin typeface="Albertus Extra Bold" pitchFamily="34" charset="0"/>
              </a:rPr>
              <a:t>ГРАЖДАН</a:t>
            </a:r>
            <a:endParaRPr kumimoji="1" lang="ru-RU" sz="1600" b="1" dirty="0">
              <a:latin typeface="Albertus Extra Bold" pitchFamily="34" charset="0"/>
            </a:endParaRPr>
          </a:p>
        </p:txBody>
      </p:sp>
      <p:sp>
        <p:nvSpPr>
          <p:cNvPr id="20498" name="Text Box 29"/>
          <p:cNvSpPr txBox="1">
            <a:spLocks noChangeArrowheads="1"/>
          </p:cNvSpPr>
          <p:nvPr/>
        </p:nvSpPr>
        <p:spPr bwMode="auto">
          <a:xfrm>
            <a:off x="450377" y="3773573"/>
            <a:ext cx="124278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4,9</a:t>
            </a:r>
            <a:endParaRPr lang="ru-RU" sz="1400" b="1" dirty="0"/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9107402" y="5023901"/>
            <a:ext cx="2863960" cy="1556593"/>
          </a:xfrm>
          <a:prstGeom prst="foldedCorner">
            <a:avLst>
              <a:gd name="adj" fmla="val 12500"/>
            </a:avLst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b="1" dirty="0" smtClean="0"/>
              <a:t>ВСЕГО </a:t>
            </a:r>
          </a:p>
          <a:p>
            <a:pPr algn="ctr"/>
            <a:r>
              <a:rPr kumimoji="1" lang="ru-RU" b="1" dirty="0" smtClean="0"/>
              <a:t> РАСХОДОВ</a:t>
            </a:r>
          </a:p>
          <a:p>
            <a:pPr algn="ctr"/>
            <a:r>
              <a:rPr kumimoji="1" lang="ru-RU" b="1" dirty="0" smtClean="0">
                <a:latin typeface="Arial Black" pitchFamily="34" charset="0"/>
              </a:rPr>
              <a:t>276,1 </a:t>
            </a:r>
            <a:r>
              <a:rPr kumimoji="1" lang="ru-RU" sz="1400" b="1" dirty="0" smtClean="0">
                <a:latin typeface="Arial Black" pitchFamily="34" charset="0"/>
              </a:rPr>
              <a:t>млн.руб.</a:t>
            </a:r>
            <a:endParaRPr kumimoji="1" lang="ru-RU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адпись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588756" y="2404913"/>
            <a:ext cx="9096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60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Инструкции по редактированию шаблона и обратная связь</a:t>
            </a:r>
            <a:endParaRPr lang="ru-RU" sz="6000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51" y="2186851"/>
            <a:ext cx="4899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AB200"/>
                </a:solidFill>
              </a:rPr>
              <a:t>Объем отгруженных товаров собственного производства</a:t>
            </a:r>
            <a:r>
              <a:rPr lang="ru-RU" b="1" dirty="0" smtClean="0">
                <a:solidFill>
                  <a:srgbClr val="EAB200"/>
                </a:solidFill>
              </a:rPr>
              <a:t>, выполненных</a:t>
            </a:r>
            <a:br>
              <a:rPr lang="ru-RU" b="1" dirty="0" smtClean="0">
                <a:solidFill>
                  <a:srgbClr val="EAB200"/>
                </a:solidFill>
              </a:rPr>
            </a:br>
            <a:r>
              <a:rPr lang="ru-RU" b="1" dirty="0" smtClean="0">
                <a:solidFill>
                  <a:srgbClr val="EAB200"/>
                </a:solidFill>
              </a:rPr>
              <a:t>работ </a:t>
            </a:r>
            <a:r>
              <a:rPr lang="ru-RU" b="1" dirty="0">
                <a:solidFill>
                  <a:srgbClr val="EAB200"/>
                </a:solidFill>
              </a:rPr>
              <a:t>и услуг по крупным и средним </a:t>
            </a:r>
            <a:r>
              <a:rPr lang="ru-RU" b="1" dirty="0" smtClean="0">
                <a:solidFill>
                  <a:srgbClr val="EAB200"/>
                </a:solidFill>
              </a:rPr>
              <a:t>организациям</a:t>
            </a:r>
            <a:br>
              <a:rPr lang="ru-RU" b="1" dirty="0" smtClean="0">
                <a:solidFill>
                  <a:srgbClr val="EAB200"/>
                </a:solidFill>
              </a:rPr>
            </a:br>
            <a:r>
              <a:rPr lang="ru-RU" b="1" dirty="0" smtClean="0">
                <a:solidFill>
                  <a:srgbClr val="EAB200"/>
                </a:solidFill>
              </a:rPr>
              <a:t>Бокситогорского </a:t>
            </a:r>
            <a:r>
              <a:rPr lang="ru-RU" b="1" dirty="0">
                <a:solidFill>
                  <a:srgbClr val="EAB200"/>
                </a:solidFill>
              </a:rPr>
              <a:t>городского </a:t>
            </a:r>
            <a:r>
              <a:rPr lang="ru-RU" b="1" dirty="0" smtClean="0">
                <a:solidFill>
                  <a:srgbClr val="EAB200"/>
                </a:solidFill>
              </a:rPr>
              <a:t>поселения</a:t>
            </a:r>
            <a:r>
              <a:rPr lang="ru-RU" dirty="0" smtClean="0">
                <a:solidFill>
                  <a:srgbClr val="EAB200"/>
                </a:solidFill>
              </a:rPr>
              <a:t>, </a:t>
            </a:r>
            <a:r>
              <a:rPr lang="ru-RU" b="1" dirty="0" smtClean="0">
                <a:solidFill>
                  <a:srgbClr val="EAB200"/>
                </a:solidFill>
              </a:rPr>
              <a:t>млн.руб.</a:t>
            </a:r>
            <a:r>
              <a:rPr lang="ru-RU" dirty="0" smtClean="0">
                <a:solidFill>
                  <a:srgbClr val="EAB200"/>
                </a:solidFill>
              </a:rPr>
              <a:t> </a:t>
            </a:r>
            <a:endParaRPr lang="ru-RU" b="1" dirty="0">
              <a:solidFill>
                <a:srgbClr val="EAB2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433" y="4847890"/>
            <a:ext cx="4219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AB200"/>
                </a:solidFill>
              </a:rPr>
              <a:t>Динамика объемов инвестиции в основной капитал промышленных предприятий Бокситогорского городского поселения</a:t>
            </a:r>
            <a:r>
              <a:rPr lang="ru-RU" dirty="0">
                <a:solidFill>
                  <a:srgbClr val="EAB200"/>
                </a:solidFill>
              </a:rPr>
              <a:t>, </a:t>
            </a:r>
            <a:r>
              <a:rPr lang="ru-RU" b="1" dirty="0" smtClean="0">
                <a:solidFill>
                  <a:srgbClr val="EAB200"/>
                </a:solidFill>
              </a:rPr>
              <a:t>млн.руб</a:t>
            </a:r>
            <a:r>
              <a:rPr lang="ru-RU" b="1" dirty="0">
                <a:solidFill>
                  <a:srgbClr val="EAB200"/>
                </a:solidFill>
              </a:rPr>
              <a:t>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697425671"/>
              </p:ext>
            </p:extLst>
          </p:nvPr>
        </p:nvGraphicFramePr>
        <p:xfrm>
          <a:off x="5012267" y="1718047"/>
          <a:ext cx="7179733" cy="295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4103157226"/>
              </p:ext>
            </p:extLst>
          </p:nvPr>
        </p:nvGraphicFramePr>
        <p:xfrm>
          <a:off x="4436109" y="4747522"/>
          <a:ext cx="7636933" cy="2110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Заголовок 3">
            <a:extLst>
              <a:ext uri="{FF2B5EF4-FFF2-40B4-BE49-F238E27FC236}">
                <a16:creationId xmlns=""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2606721" y="1277005"/>
            <a:ext cx="5699235" cy="607783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Промышленность</a:t>
            </a:r>
            <a:endParaRPr lang="ru-RU" sz="2800" b="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083159" y="362603"/>
            <a:ext cx="819807" cy="41859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402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Показатели прогноза социально-экономического развития</a:t>
            </a:r>
            <a:endParaRPr lang="ru-RU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97039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104"/>
          <a:stretch>
            <a:fillRect/>
          </a:stretch>
        </p:blipFill>
        <p:spPr>
          <a:xfrm>
            <a:off x="7983940" y="0"/>
            <a:ext cx="4592857" cy="2804615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8" name="Прямоугольник 7"/>
          <p:cNvSpPr/>
          <p:nvPr/>
        </p:nvSpPr>
        <p:spPr>
          <a:xfrm>
            <a:off x="0" y="395785"/>
            <a:ext cx="7574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«Безопасность Бокситогорского городского поселения»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7629" y="3138985"/>
            <a:ext cx="11764371" cy="125559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«Обеспечение правопорядка и профилактика правонарушений»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187,2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 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7629" y="4628866"/>
            <a:ext cx="11764371" cy="99628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На организацию деятельности добровольной народной дружины по охране 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общественного порядка 187,2 тыс.руб.                                                                                                                                             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8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97039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69" y="0"/>
            <a:ext cx="3103931" cy="207446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pic>
        <p:nvPicPr>
          <p:cNvPr id="12" name="Рисунок 11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340972" cy="2088107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8" name="Прямоугольник 7"/>
          <p:cNvSpPr/>
          <p:nvPr/>
        </p:nvSpPr>
        <p:spPr>
          <a:xfrm>
            <a:off x="2320121" y="259307"/>
            <a:ext cx="7574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«Безопасность Бокситогорского городского поселения»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5659" y="2320120"/>
            <a:ext cx="11764371" cy="352112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«Предупреждение чрезвычайных ситуаций, развитие гражданской обороны, защита населения и территории от чрезвычайных ситуаций природного и техногенного 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характера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обеспечение пожарной безопасности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– 1517,6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 </a:t>
            </a:r>
            <a:endParaRPr kumimoji="1" lang="ru-RU" sz="2000" b="1" i="1" dirty="0" smtClean="0">
              <a:solidFill>
                <a:srgbClr val="86001A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Создание резерва материальных ресурсов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104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Обеспечение деятельности аварийно-спасательных формирований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1168,9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Техническое обслуживание местной системы оповещения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104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Устройство и содержание противопожарных минерализованных полос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32,5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Содержание пожарных водоемов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108,2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8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2504" cy="3125452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210938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4578" y="232011"/>
            <a:ext cx="74107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«Содержание автомобильных дорог общего пользования на территории Бокситогорского городского поселения»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7100" y="2181731"/>
            <a:ext cx="11764371" cy="102549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«Содержание и ремонт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автомобильных дорог общего пользования, дворовых территорий, проездов к многоквартирным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домам»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– 32 643,6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374" y="3411941"/>
            <a:ext cx="11716007" cy="322087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проверка сметной документации по ремонту автомобильных дорог -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150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руб., </a:t>
            </a: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разработка комплексной схемы организации дорожного движения -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510,0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руб., 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ремонт дорог  частного сектора -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1000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руб.,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проведение оценки технического состояния автомобильных дорог -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500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руб., 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-ремонт  дворовых территорий многоквартирных домов и проездов к ним -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8218,4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руб.,</a:t>
            </a: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ремонт автомобильных дорог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16831,2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 , </a:t>
            </a: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в т.ч. средства  ОБ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15277,1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lvl="0"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содержание дорог  -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11579,1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lvl="0"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содержание мостов и искусственных сооружений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501,1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lvl="0"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лизинговые платежи за приобретаемую технику -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2082,2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 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sz="28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1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029803"/>
            <a:ext cx="2388358" cy="3125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1557671112_0 110 3249 1938_1920x0_80_0_0_4dcd8244cb9d8527194063e8649b88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2197"/>
            <a:ext cx="6428096" cy="3615804"/>
          </a:xfrm>
          <a:prstGeom prst="rtTriangle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91618" y="0"/>
            <a:ext cx="5900382" cy="4067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0501" y="0"/>
            <a:ext cx="113412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«Содержание автомобильных дорог общего пользования на территории Бокситогорского городского поселения»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5783" y="1594877"/>
            <a:ext cx="11764371" cy="102549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«Повышение безопасности дорожного движения на территории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2747,5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Схема 26"/>
          <p:cNvGraphicFramePr/>
          <p:nvPr/>
        </p:nvGraphicFramePr>
        <p:xfrm>
          <a:off x="3551451" y="2135369"/>
          <a:ext cx="8640549" cy="472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8759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029803"/>
            <a:ext cx="2388358" cy="3125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91618" y="0"/>
            <a:ext cx="5900382" cy="4067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214344" y="4031954"/>
            <a:ext cx="4453190" cy="1200329"/>
          </a:xfrm>
          <a:prstGeom prst="rect">
            <a:avLst/>
          </a:prstGeom>
          <a:solidFill>
            <a:srgbClr val="EAB200"/>
          </a:solidFill>
          <a:ln w="31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450215" algn="l"/>
              </a:tabLst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осуществление регулярных перевозок пассажиров и багажа по регулируемым тарифам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789555" y="2650684"/>
            <a:ext cx="667041" cy="1348109"/>
          </a:xfrm>
          <a:prstGeom prst="downArrow">
            <a:avLst/>
          </a:prstGeom>
          <a:solidFill>
            <a:srgbClr val="EAB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bus-0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8003" y="2946468"/>
            <a:ext cx="6671150" cy="363175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00501" y="0"/>
            <a:ext cx="113412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«Содержание автомобильных дорог общего пользования на территории Бокситогорского городского поселения»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5783" y="1594877"/>
            <a:ext cx="11764371" cy="102549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«Обеспечение регулярных пассажирских перевозок на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1978,6 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59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806" r="3281"/>
          <a:stretch>
            <a:fillRect/>
          </a:stretch>
        </p:blipFill>
        <p:spPr>
          <a:xfrm>
            <a:off x="7891794" y="0"/>
            <a:ext cx="4300206" cy="2661313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7" name="Прямоугольник 6"/>
          <p:cNvSpPr/>
          <p:nvPr/>
        </p:nvSpPr>
        <p:spPr>
          <a:xfrm>
            <a:off x="0" y="1897039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348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Муниципальная программа Бокситогорского городского поселения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«Обеспечение качественным жильем граждан на территории Бокситогорского городского поселения Бокситогорского муниципального района Ленинградской области»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679793"/>
            <a:ext cx="324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2022 год -  4931,4 тыс. руб.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0000" y="2557575"/>
            <a:ext cx="11764371" cy="393875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ежемесячные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отчисления средств бюджета Бокситогорского городского поселения, как собственника жилых помещений, на капитальный ремонт жилого фонда 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3931,9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выборочного капитального ремонта жилых помещений муниципального жилищного фонда Бокситогорского городского поселения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573,8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руб. </a:t>
            </a:r>
          </a:p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возмещение расходов по установке приборов учета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теплоэнергоресурсов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получателям субсидий на оплату жилищно-коммунальных услуг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100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 </a:t>
            </a:r>
          </a:p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обследования жилых помещений инвалидов и общего имущества в много-квартирных домах, в которых проживают инвалиды –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20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дезинсекции жилых помещений муниципального жилищного фонда –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5,7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24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Truby-stalny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04" y="1951631"/>
            <a:ext cx="7165077" cy="403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и инженерной </a:t>
            </a:r>
            <a:r>
              <a:rPr lang="ru-RU" sz="2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</a:t>
            </a: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792" y="1824138"/>
            <a:ext cx="11764371" cy="86447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«Развитие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инженерной инфраструктуры Бокситогорского 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2767,0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957" y="4726674"/>
            <a:ext cx="1924333" cy="1910687"/>
          </a:xfrm>
          <a:prstGeom prst="rect">
            <a:avLst/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Техническое обслуживание наружных газораспределительных сетей,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101,2 тыс.руб.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22394" y="4742596"/>
            <a:ext cx="1881117" cy="1910687"/>
          </a:xfrm>
          <a:prstGeom prst="rect">
            <a:avLst/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Убытки бани,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1430,0 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42265" y="4756245"/>
            <a:ext cx="1799230" cy="1910687"/>
          </a:xfrm>
          <a:prstGeom prst="rect">
            <a:avLst/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Мероприятия по реконструкции объектов теплоэнергетики, 1235,8 тыс. руб. </a:t>
            </a:r>
          </a:p>
        </p:txBody>
      </p:sp>
    </p:spTree>
    <p:extLst>
      <p:ext uri="{BB962C8B-B14F-4D97-AF65-F5344CB8AC3E}">
        <p14:creationId xmlns="" xmlns:p14="http://schemas.microsoft.com/office/powerpoint/2010/main" val="32292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.png"/>
          <p:cNvPicPr>
            <a:picLocks noChangeAspect="1"/>
          </p:cNvPicPr>
          <p:nvPr/>
        </p:nvPicPr>
        <p:blipFill>
          <a:blip r:embed="rId2" cstate="print"/>
          <a:srcRect l="2319" r="4427"/>
          <a:stretch>
            <a:fillRect/>
          </a:stretch>
        </p:blipFill>
        <p:spPr>
          <a:xfrm>
            <a:off x="-240704" y="0"/>
            <a:ext cx="12432704" cy="68580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245660" y="0"/>
            <a:ext cx="12437660" cy="17196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075" tIns="46038" rIns="92075" bIns="46038" anchor="b"/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и инженерной инфраструктуры в Бокситогорском городском поселении "</a:t>
            </a:r>
          </a:p>
          <a:p>
            <a:pPr algn="r" eaLnBrk="1" hangingPunct="1">
              <a:defRPr/>
            </a:pPr>
            <a:endParaRPr kumimoji="1" lang="ru-RU" sz="3200" b="1" i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-245660" y="1822209"/>
            <a:ext cx="12132860" cy="1207594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sz="29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Направление расходов «Энергосбережение и повышение энергетической эффективности»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sz="2900" b="1" i="1" dirty="0" smtClean="0">
                <a:solidFill>
                  <a:schemeClr val="tx1"/>
                </a:solidFill>
              </a:rPr>
              <a:t> </a:t>
            </a:r>
            <a:r>
              <a:rPr kumimoji="1" lang="ru-RU" sz="2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2022 год</a:t>
            </a:r>
            <a:r>
              <a:rPr kumimoji="1" lang="ru-RU" sz="26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88182,3</a:t>
            </a:r>
            <a:r>
              <a:rPr kumimoji="1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тыс.руб.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925072" y="3029838"/>
            <a:ext cx="384043" cy="4320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325912" y="3016191"/>
            <a:ext cx="480053" cy="194421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-272956" y="4942509"/>
            <a:ext cx="6144683" cy="1656184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Субсидии юридическим лицам на возмещение затрат, связанных с проведением мероприятий по установке АИТП в жилищном фонде Бокситогорского городского поселения,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87937,6</a:t>
            </a:r>
            <a:r>
              <a:rPr lang="ru-RU" sz="1600" b="1" dirty="0" smtClean="0">
                <a:solidFill>
                  <a:schemeClr val="tx1"/>
                </a:solidFill>
              </a:rPr>
              <a:t> тыс.руб.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0" y="3584717"/>
            <a:ext cx="4079776" cy="100838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Замена энергосберегающих светильников,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244,7</a:t>
            </a:r>
            <a:r>
              <a:rPr lang="ru-RU" sz="1600" b="1" dirty="0" smtClean="0">
                <a:solidFill>
                  <a:schemeClr val="tx1"/>
                </a:solidFill>
              </a:rPr>
              <a:t> 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2111.jpg"/>
          <p:cNvPicPr>
            <a:picLocks noChangeAspect="1"/>
          </p:cNvPicPr>
          <p:nvPr/>
        </p:nvPicPr>
        <p:blipFill>
          <a:blip r:embed="rId2"/>
          <a:srcRect l="5026" r="9275"/>
          <a:stretch>
            <a:fillRect/>
          </a:stretch>
        </p:blipFill>
        <p:spPr>
          <a:xfrm>
            <a:off x="7548791" y="2920620"/>
            <a:ext cx="4643209" cy="360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</a:t>
            </a:r>
            <a:r>
              <a:rPr lang="ru-RU" sz="24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городского </a:t>
            </a: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и инженерной </a:t>
            </a:r>
            <a:r>
              <a:rPr lang="ru-RU" sz="24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</a:t>
            </a: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169046"/>
            <a:ext cx="11764371" cy="102774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«Организация благоустройства, содержание мест общего пользования </a:t>
            </a:r>
          </a:p>
          <a:p>
            <a:pPr algn="ctr"/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зелёного хозяйства на территории Бокситогорского городского поселения»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40151,6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308" y="2879678"/>
            <a:ext cx="7165074" cy="282508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0"/>
              </a:spcAft>
              <a:tabLst>
                <a:tab pos="450215" algn="l"/>
              </a:tabLst>
            </a:pP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сбор и вывоз твердых бытовых отходов, благоустройство территорий  -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13113,4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руб.;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борьба с Борщевиком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117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764274" y="2292824"/>
            <a:ext cx="341194" cy="559559"/>
          </a:xfrm>
          <a:prstGeom prst="downArrow">
            <a:avLst/>
          </a:prstGeom>
          <a:solidFill>
            <a:srgbClr val="EAB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2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и инженерной </a:t>
            </a:r>
            <a:r>
              <a:rPr lang="ru-RU" sz="24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</a:t>
            </a: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pic>
        <p:nvPicPr>
          <p:cNvPr id="13" name="Рисунок 12" descr="6ен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833" y="2620370"/>
            <a:ext cx="1724167" cy="343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-NHRZ-YCR4Q.jpg"/>
          <p:cNvPicPr>
            <a:picLocks noChangeAspect="1"/>
          </p:cNvPicPr>
          <p:nvPr/>
        </p:nvPicPr>
        <p:blipFill>
          <a:blip r:embed="rId3"/>
          <a:srcRect l="41194" r="13918" b="7848"/>
          <a:stretch>
            <a:fillRect/>
          </a:stretch>
        </p:blipFill>
        <p:spPr>
          <a:xfrm>
            <a:off x="8080328" y="2129051"/>
            <a:ext cx="2254098" cy="21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3439" y="1223635"/>
            <a:ext cx="11493636" cy="91906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«Организация благоустройства, содержание мест общего пользования </a:t>
            </a:r>
          </a:p>
          <a:p>
            <a:pPr algn="ctr"/>
            <a:r>
              <a:rPr lang="ru-RU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зелёного хозяйства на территории Бокситогорского городского поселения»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40151,6 тыс.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18262"/>
            <a:ext cx="8079475" cy="403973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праздничное оформление города, акции по благоустройству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3444,5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руб.;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работы по озеленению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9066,0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руб.; 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содержание мест захоронения и гражданских кладбищ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931,8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руб.,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содержание и ремонт ливневой канализации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1500,0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руб.;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-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благоустройство территорий частного сектора и сельских 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  населенных пунктов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161,7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тыс.руб.</a:t>
            </a:r>
            <a:endParaRPr lang="ru-RU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  <p:pic>
        <p:nvPicPr>
          <p:cNvPr id="14" name="Рисунок 13" descr="н6р.jpg"/>
          <p:cNvPicPr>
            <a:picLocks noChangeAspect="1"/>
          </p:cNvPicPr>
          <p:nvPr/>
        </p:nvPicPr>
        <p:blipFill>
          <a:blip r:embed="rId4"/>
          <a:srcRect r="20128"/>
          <a:stretch>
            <a:fillRect/>
          </a:stretch>
        </p:blipFill>
        <p:spPr>
          <a:xfrm>
            <a:off x="7975161" y="4421874"/>
            <a:ext cx="2547245" cy="212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трелка вниз 14"/>
          <p:cNvSpPr/>
          <p:nvPr/>
        </p:nvSpPr>
        <p:spPr>
          <a:xfrm>
            <a:off x="3493827" y="2169994"/>
            <a:ext cx="259307" cy="300251"/>
          </a:xfrm>
          <a:prstGeom prst="downArrow">
            <a:avLst/>
          </a:prstGeom>
          <a:solidFill>
            <a:srgbClr val="EAB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23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1020097" y="141890"/>
            <a:ext cx="867103" cy="6306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67060" y="573205"/>
            <a:ext cx="4686124" cy="167867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Потребительский</a:t>
            </a:r>
            <a:b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рынок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1564" y="5615895"/>
            <a:ext cx="2301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Объем </a:t>
            </a:r>
            <a:r>
              <a:rPr lang="ru-RU" sz="2400" dirty="0" smtClean="0">
                <a:solidFill>
                  <a:schemeClr val="bg1"/>
                </a:solidFill>
              </a:rPr>
              <a:t>платных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услуг, млн.руб.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89891" y="2537965"/>
            <a:ext cx="2649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Оборот </a:t>
            </a:r>
            <a:r>
              <a:rPr lang="ru-RU" sz="2400" dirty="0" smtClean="0">
                <a:solidFill>
                  <a:schemeClr val="bg1"/>
                </a:solidFill>
              </a:rPr>
              <a:t>розничной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торговли, млн.руб.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3169776798"/>
              </p:ext>
            </p:extLst>
          </p:nvPr>
        </p:nvGraphicFramePr>
        <p:xfrm>
          <a:off x="5452501" y="3810000"/>
          <a:ext cx="6739499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3280013404"/>
              </p:ext>
            </p:extLst>
          </p:nvPr>
        </p:nvGraphicFramePr>
        <p:xfrm>
          <a:off x="-395785" y="2285431"/>
          <a:ext cx="7101844" cy="283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382137"/>
            <a:ext cx="113958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Показатели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600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ооор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07" y="2153758"/>
            <a:ext cx="3579427" cy="239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и инженерной </a:t>
            </a:r>
            <a:r>
              <a:rPr lang="ru-RU" sz="24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</a:t>
            </a:r>
            <a:r>
              <a:rPr lang="ru-RU" sz="24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208" y="1196341"/>
            <a:ext cx="11764371" cy="102774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«Организация благоустройства, содержание мест общего пользования </a:t>
            </a: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зелёного хозяйства на территории Бокситогорского городского поселения»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40151,6 тыс.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35811" y="2838736"/>
            <a:ext cx="4546923" cy="15967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Организация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уличного освещения территории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Бокситогорского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городского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поселения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11817,6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руб. </a:t>
            </a: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0126639" y="2224585"/>
            <a:ext cx="327546" cy="586854"/>
          </a:xfrm>
          <a:prstGeom prst="downArrow">
            <a:avLst/>
          </a:prstGeom>
          <a:solidFill>
            <a:srgbClr val="EAB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аваку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1" y="4619767"/>
            <a:ext cx="3740079" cy="223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57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66FE296-3466-420F-AD6C-D3A37B973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46" y="2511188"/>
            <a:ext cx="7892956" cy="4346811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</p:spPr>
      </p:pic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и инженерной </a:t>
            </a:r>
            <a:r>
              <a:rPr lang="ru-RU" sz="2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</a:t>
            </a: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792" y="1496592"/>
            <a:ext cx="11764371" cy="102774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«Обеспечение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мероприятий, направленных на развитие территорий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3260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руб.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8365" y="2879676"/>
            <a:ext cx="3480177" cy="3807727"/>
          </a:xfrm>
          <a:prstGeom prst="rect">
            <a:avLst/>
          </a:prstGeom>
          <a:solidFill>
            <a:srgbClr val="EAB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  <a:tabLst>
                <a:tab pos="450215" algn="l"/>
              </a:tabLst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реализация мероприятий в рамках областного закона от 28 декабря 2018 года № 147-оз "О старостах сельских населенных пунктов и содействии участию населения в осуществлении местного самоуправления в иных формах на части территорий муниципальных образований </a:t>
            </a:r>
            <a:r>
              <a:rPr lang="ru-RU" sz="160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Ленинградской области»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 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660,0 тыс. рублей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, в том числе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152,6 тыс. руб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средства местного бюджета.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10002" y="3220871"/>
            <a:ext cx="3505197" cy="3179929"/>
          </a:xfrm>
          <a:prstGeom prst="rect">
            <a:avLst/>
          </a:prstGeom>
          <a:solidFill>
            <a:srgbClr val="EAB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реализация мероприятий в рамках областного закона от 15.01.2018г. №3-ОЗ "О содействии участию населения в осуществлении местного самоуправления в иных формах  на территориях административных центров муниципальных образований ЛО» –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2600,0 тыс. рублей,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в том числе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490,3 тыс. руб.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средства местного бюджета.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2593075" y="2538484"/>
            <a:ext cx="300250" cy="313898"/>
          </a:xfrm>
          <a:prstGeom prst="downArrow">
            <a:avLst/>
          </a:prstGeom>
          <a:solidFill>
            <a:srgbClr val="EAB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312692" y="2483892"/>
            <a:ext cx="341195" cy="696036"/>
          </a:xfrm>
          <a:prstGeom prst="downArrow">
            <a:avLst>
              <a:gd name="adj1" fmla="val 43333"/>
              <a:gd name="adj2" fmla="val 50000"/>
            </a:avLst>
          </a:prstGeom>
          <a:solidFill>
            <a:srgbClr val="EAB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79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897040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5092" y="0"/>
            <a:ext cx="10781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«Управление собственностью Бокситогорского городского поселения»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6221" y="1359946"/>
            <a:ext cx="398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2022 год  -  4016,5 тыс. руб.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073" y="1064528"/>
            <a:ext cx="5384211" cy="3022979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14" name="TextBox 13"/>
          <p:cNvSpPr txBox="1"/>
          <p:nvPr/>
        </p:nvSpPr>
        <p:spPr>
          <a:xfrm>
            <a:off x="163773" y="2402006"/>
            <a:ext cx="4044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</a:rPr>
              <a:t> Проведение кадастровых работ и оценки рыночной стоимости объектов </a:t>
            </a:r>
            <a:r>
              <a:rPr lang="ru-RU" sz="2400" b="1" dirty="0" smtClean="0">
                <a:solidFill>
                  <a:schemeClr val="bg1"/>
                </a:solidFill>
              </a:rPr>
              <a:t>198 </a:t>
            </a:r>
            <a:r>
              <a:rPr lang="ru-RU" sz="2000" dirty="0" smtClean="0">
                <a:solidFill>
                  <a:schemeClr val="bg1"/>
                </a:solidFill>
              </a:rPr>
              <a:t>тыс. руб.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4885" y="4710753"/>
            <a:ext cx="3384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</a:rPr>
              <a:t> Содержание, ремонт, аренда муниципального имущества </a:t>
            </a:r>
            <a:r>
              <a:rPr lang="ru-RU" sz="2400" b="1" dirty="0" smtClean="0">
                <a:solidFill>
                  <a:schemeClr val="bg1"/>
                </a:solidFill>
              </a:rPr>
              <a:t>75,2</a:t>
            </a:r>
            <a:r>
              <a:rPr lang="ru-RU" sz="2000" dirty="0" smtClean="0">
                <a:solidFill>
                  <a:schemeClr val="bg1"/>
                </a:solidFill>
              </a:rPr>
              <a:t> тыс. руб.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422" y="3388571"/>
            <a:ext cx="5022376" cy="3264712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13" name="TextBox 12"/>
          <p:cNvSpPr txBox="1"/>
          <p:nvPr/>
        </p:nvSpPr>
        <p:spPr>
          <a:xfrm>
            <a:off x="272955" y="3507475"/>
            <a:ext cx="34255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</a:rPr>
              <a:t>Подготовка проекта планировки и межевания территории </a:t>
            </a:r>
            <a:r>
              <a:rPr lang="ru-RU" dirty="0" smtClean="0">
                <a:solidFill>
                  <a:schemeClr val="bg1"/>
                </a:solidFill>
              </a:rPr>
              <a:t>– </a:t>
            </a:r>
            <a:r>
              <a:rPr lang="ru-RU" sz="2000" b="1" dirty="0" smtClean="0">
                <a:solidFill>
                  <a:schemeClr val="bg1"/>
                </a:solidFill>
              </a:rPr>
              <a:t>3743,3</a:t>
            </a:r>
            <a:r>
              <a:rPr lang="ru-RU" dirty="0" smtClean="0">
                <a:solidFill>
                  <a:schemeClr val="bg1"/>
                </a:solidFill>
              </a:rPr>
              <a:t> тыс. руб.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974841" y="5813945"/>
            <a:ext cx="421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</a:rPr>
              <a:t>Уплата госпошлины – </a:t>
            </a:r>
            <a:r>
              <a:rPr lang="ru-RU" sz="2400" b="1" dirty="0" smtClean="0">
                <a:solidFill>
                  <a:schemeClr val="bg1"/>
                </a:solidFill>
              </a:rPr>
              <a:t>36</a:t>
            </a:r>
            <a:r>
              <a:rPr lang="ru-RU" sz="2000" dirty="0" smtClean="0">
                <a:solidFill>
                  <a:schemeClr val="bg1"/>
                </a:solidFill>
              </a:rPr>
              <a:t> тыс.руб.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121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920" y="4248196"/>
            <a:ext cx="3548419" cy="2609804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669" y="3930555"/>
            <a:ext cx="4230806" cy="2927445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pic>
        <p:nvPicPr>
          <p:cNvPr id="14" name="Рисунок 13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301" y="4001695"/>
            <a:ext cx="3548419" cy="2856305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pic>
        <p:nvPicPr>
          <p:cNvPr id="13" name="Рисунок 12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642" y="4105058"/>
            <a:ext cx="4136936" cy="2752942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8" name="Прямоугольник 7"/>
          <p:cNvSpPr/>
          <p:nvPr/>
        </p:nvSpPr>
        <p:spPr>
          <a:xfrm>
            <a:off x="395785" y="0"/>
            <a:ext cx="11313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</a:t>
            </a:r>
            <a:endParaRPr lang="ru-RU" sz="2800" b="1" dirty="0" smtClean="0"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социальной и культурной сферы города Бокситогорска»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2497" y="1878728"/>
            <a:ext cx="11764371" cy="259773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«Трудовая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подростков и молодежи города 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Бокситогорска»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 год -  911,3 тыс. руб. </a:t>
            </a:r>
          </a:p>
          <a:p>
            <a:pPr algn="ctr"/>
            <a:endParaRPr lang="ru-RU" sz="11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создание 30 рабочих мест на базе МФСУ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«БСК» -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169,6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- создание 85 рабочих мест на базе МБУ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«БКДЦ» -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480,5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руб.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проведение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мероприятий по реализации проекта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«ГМТО» - 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261,2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рублей, в том числе средства областного бюджета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235,6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руб.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Рисунок4.jpg"/>
          <p:cNvPicPr>
            <a:picLocks noChangeAspect="1"/>
          </p:cNvPicPr>
          <p:nvPr/>
        </p:nvPicPr>
        <p:blipFill>
          <a:blip r:embed="rId2"/>
          <a:srcRect l="5833" t="10757" r="10871" b="20278"/>
          <a:stretch>
            <a:fillRect/>
          </a:stretch>
        </p:blipFill>
        <p:spPr>
          <a:xfrm>
            <a:off x="5786651" y="4490113"/>
            <a:ext cx="4776716" cy="2367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7796" y="0"/>
            <a:ext cx="11004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социальной и культурной сферы города Бокситогорска»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5744" y="941697"/>
            <a:ext cx="7679140" cy="354841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физической культуры и спорта  города Бокситогорска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 -  86 303,1 тыс. руб.</a:t>
            </a:r>
          </a:p>
          <a:p>
            <a:pPr algn="ctr"/>
            <a:endParaRPr lang="ru-RU" sz="105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субсидии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на выполнение муниципального задания МФСУ 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«БСК» -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21369,1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руб. 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укрепление материально-технической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базы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404,4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., в т. ч. средства областного бюджета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70,4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 тыс. руб.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капитальный ремонт объектов  физической культуры и спорта 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64529,6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тыс. руб. , в т. ч. средства областного бюджета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59367,2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 тыс. руб.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Sof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584" y="846166"/>
            <a:ext cx="2876263" cy="38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7325_2-1-768x512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37" y="4476466"/>
            <a:ext cx="4476465" cy="238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388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7382" y="2060848"/>
            <a:ext cx="116646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         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692696"/>
          </a:xfrm>
          <a:solidFill>
            <a:srgbClr val="01365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92075" tIns="46038" rIns="92075" bIns="46038" anchor="ctr" anchorCtr="0"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effectLst/>
              </a:rPr>
              <a:t>Муниципальная программа</a:t>
            </a:r>
            <a:r>
              <a:rPr lang="ru-RU" sz="2400" b="1" i="1" dirty="0" smtClean="0">
                <a:solidFill>
                  <a:schemeClr val="accent2"/>
                </a:solidFill>
              </a:rPr>
              <a:t> </a:t>
            </a:r>
            <a:br>
              <a:rPr lang="ru-RU" sz="2400" b="1" i="1" dirty="0" smtClean="0">
                <a:solidFill>
                  <a:schemeClr val="accent2"/>
                </a:solidFill>
              </a:rPr>
            </a:br>
            <a:r>
              <a:rPr lang="ru-RU" sz="2400" b="1" i="1" dirty="0" smtClean="0">
                <a:solidFill>
                  <a:schemeClr val="accent2"/>
                </a:solidFill>
              </a:rPr>
              <a:t>«Формирование современной городской среды»  на 2022 год</a:t>
            </a:r>
            <a:r>
              <a:rPr lang="en-US" sz="2400" b="1" i="1" dirty="0" smtClean="0">
                <a:solidFill>
                  <a:schemeClr val="accent2"/>
                </a:solidFill>
              </a:rPr>
              <a:t>   </a:t>
            </a:r>
            <a:endParaRPr lang="ru-RU" sz="2400" b="1" i="1" dirty="0">
              <a:solidFill>
                <a:schemeClr val="accent2"/>
              </a:solidFill>
            </a:endParaRPr>
          </a:p>
        </p:txBody>
      </p:sp>
      <p:pic>
        <p:nvPicPr>
          <p:cNvPr id="9" name="Рисунок 8" descr="благоуст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19" y="2006221"/>
            <a:ext cx="10682482" cy="485178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1205719"/>
            <a:ext cx="6550925" cy="15101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Благоустройство общественной территории – </a:t>
            </a:r>
            <a:r>
              <a:rPr lang="ru-RU" sz="2400" b="1" dirty="0" smtClean="0">
                <a:solidFill>
                  <a:schemeClr val="tx1"/>
                </a:solidFill>
              </a:rPr>
              <a:t>1360 </a:t>
            </a:r>
            <a:r>
              <a:rPr lang="ru-RU" b="1" dirty="0" smtClean="0">
                <a:solidFill>
                  <a:schemeClr val="tx1"/>
                </a:solidFill>
              </a:rPr>
              <a:t>тыс.руб.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Разработка проектно-сметной документации по благоустройству общественной территории – </a:t>
            </a:r>
            <a:r>
              <a:rPr lang="ru-RU" sz="2400" b="1" dirty="0" smtClean="0">
                <a:solidFill>
                  <a:schemeClr val="tx1"/>
                </a:solidFill>
              </a:rPr>
              <a:t>280,8</a:t>
            </a:r>
            <a:r>
              <a:rPr lang="ru-RU" b="1" dirty="0" smtClean="0">
                <a:solidFill>
                  <a:schemeClr val="tx1"/>
                </a:solidFill>
              </a:rPr>
              <a:t> тыс.руб.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3605" y="754825"/>
            <a:ext cx="9648395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Направление расходов Благоустройство общественных территорий города Бокситогорска  </a:t>
            </a:r>
            <a:r>
              <a:rPr lang="ru-RU" sz="2800" b="1" dirty="0" smtClean="0">
                <a:solidFill>
                  <a:schemeClr val="tx1"/>
                </a:solidFill>
              </a:rPr>
              <a:t>1640,8 </a:t>
            </a:r>
            <a:r>
              <a:rPr lang="ru-RU" b="1" dirty="0" smtClean="0">
                <a:solidFill>
                  <a:schemeClr val="tx1"/>
                </a:solidFill>
              </a:rPr>
              <a:t>тыс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  <a:r>
              <a:rPr lang="ru-RU" b="1" dirty="0" smtClean="0">
                <a:solidFill>
                  <a:schemeClr val="tx1"/>
                </a:solidFill>
              </a:rPr>
              <a:t>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46209" y="0"/>
            <a:ext cx="5845791" cy="35484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shutterstock_390186499.jpg"/>
          <p:cNvPicPr>
            <a:picLocks noChangeAspect="1"/>
          </p:cNvPicPr>
          <p:nvPr/>
        </p:nvPicPr>
        <p:blipFill>
          <a:blip r:embed="rId2"/>
          <a:srcRect l="47523" r="14694"/>
          <a:stretch>
            <a:fillRect/>
          </a:stretch>
        </p:blipFill>
        <p:spPr>
          <a:xfrm>
            <a:off x="8843749" y="831891"/>
            <a:ext cx="3348251" cy="602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86854" y="163774"/>
            <a:ext cx="10690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Непрограммные расходы Бокситогорского </a:t>
            </a:r>
            <a:r>
              <a:rPr lang="ru-RU" sz="28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поселения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421" y="715454"/>
            <a:ext cx="11354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  2022 год  средства запланированы в сумме  4821,6 тыс. 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4716" y="1842448"/>
            <a:ext cx="8161362" cy="378043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32010" y="2504822"/>
            <a:ext cx="83387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- обеспечение функций и полномочий совета депутатов Бокситогорского городского поселения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693 тыс. руб.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-межбюджетные трансферты, на расходы по осуществлению внешнего муниципального финансового контроля–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494,8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.;</a:t>
            </a: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- обеспечение органов местного самоуправления статистической и иной информацией о социально-экономическом развитии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25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создание резервного фонда  -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1978,5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.,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средства на обслуживание муниципального долга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5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1" y="1132764"/>
            <a:ext cx="543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Из них: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353503" y="3358055"/>
            <a:ext cx="646387" cy="472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A3FB895-3D21-4707-8EDE-3F825906DE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ru-RU" dirty="0" smtClean="0"/>
              <a:t>8(81366)2-16-88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A0B41C33-430D-4B31-A546-F856469194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en-US" dirty="0" smtClean="0"/>
              <a:t>bokskomfin@gmail.com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E62065D0-127B-4884-9760-D1FFEC38A6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r>
              <a:rPr lang="en-US" dirty="0" smtClean="0"/>
              <a:t>http://adm.boksitogorsk.ru</a:t>
            </a:r>
            <a:endParaRPr lang="ru-RU" dirty="0"/>
          </a:p>
        </p:txBody>
      </p:sp>
      <p:pic>
        <p:nvPicPr>
          <p:cNvPr id="18" name="Рисунок 16">
            <a:extLst>
              <a:ext uri="{FF2B5EF4-FFF2-40B4-BE49-F238E27FC236}">
                <a16:creationId xmlns="" xmlns:a16="http://schemas.microsoft.com/office/drawing/2014/main" id="{BA026684-ED32-4C82-8EFB-03E9E047E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371600" y="1450427"/>
            <a:ext cx="4966138" cy="4932659"/>
          </a:xfr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7732" y="1707134"/>
            <a:ext cx="4853573" cy="1616252"/>
          </a:xfrm>
        </p:spPr>
        <p:txBody>
          <a:bodyPr rtlCol="0"/>
          <a:lstStyle/>
          <a:p>
            <a:pPr rtl="0"/>
            <a:r>
              <a:rPr lang="ru-RU" dirty="0"/>
              <a:t>Благодарим </a:t>
            </a:r>
            <a:r>
              <a:rPr lang="ru-RU" b="0" dirty="0"/>
              <a:t>вас</a:t>
            </a:r>
          </a:p>
        </p:txBody>
      </p:sp>
      <p:sp>
        <p:nvSpPr>
          <p:cNvPr id="13" name="Прямоугольный треугольник 12"/>
          <p:cNvSpPr/>
          <p:nvPr/>
        </p:nvSpPr>
        <p:spPr>
          <a:xfrm rot="5400000">
            <a:off x="-2971800" y="2971800"/>
            <a:ext cx="6858000" cy="914400"/>
          </a:xfrm>
          <a:prstGeom prst="rtTriangle">
            <a:avLst/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6" name="Прямая соединительная линия 25"/>
          <p:cNvCxnSpPr>
            <a:stCxn id="13" idx="0"/>
            <a:endCxn id="13" idx="4"/>
          </p:cNvCxnSpPr>
          <p:nvPr/>
        </p:nvCxnSpPr>
        <p:spPr>
          <a:xfrm flipH="1">
            <a:off x="0" y="0"/>
            <a:ext cx="914400" cy="6858000"/>
          </a:xfrm>
          <a:prstGeom prst="line">
            <a:avLst/>
          </a:prstGeom>
          <a:ln w="1746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609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616658"/>
            <a:ext cx="2238233" cy="1637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051628" y="173421"/>
            <a:ext cx="788275" cy="6306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050534" y="1447496"/>
            <a:ext cx="7015656" cy="7329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Потребительский рынок</a:t>
            </a:r>
            <a:endParaRPr lang="ru-RU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65577" y="3269928"/>
            <a:ext cx="5745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Оборот общественного питания,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млн. руб.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3280013404"/>
              </p:ext>
            </p:extLst>
          </p:nvPr>
        </p:nvGraphicFramePr>
        <p:xfrm>
          <a:off x="-327548" y="3459707"/>
          <a:ext cx="8816454" cy="339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477672"/>
            <a:ext cx="116005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Показатели прогноза социально-экономического       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15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616658"/>
            <a:ext cx="2238233" cy="1637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051628" y="173421"/>
            <a:ext cx="788275" cy="6306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3357349" y="1242780"/>
            <a:ext cx="4572000" cy="73295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Инвестиции</a:t>
            </a:r>
            <a:endParaRPr lang="ru-RU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6292" y="5903946"/>
            <a:ext cx="5745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Распределение инвестиций в основной капитал,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млн. руб.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14149" y="1937982"/>
          <a:ext cx="9048466" cy="406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409432"/>
            <a:ext cx="119690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Показатели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15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-1" y="3641834"/>
            <a:ext cx="1923393" cy="154101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61695" y="4256690"/>
            <a:ext cx="1277008" cy="1052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67393" y="283779"/>
            <a:ext cx="851338" cy="504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43200" y="1418787"/>
            <a:ext cx="4967785" cy="82755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Трудовые ресурсы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2494" y="2942209"/>
            <a:ext cx="5845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Динамика изменения количества зарегистрированных безработных и уровня </a:t>
            </a:r>
            <a:r>
              <a:rPr lang="ru-RU" sz="2000" dirty="0" smtClean="0">
                <a:solidFill>
                  <a:schemeClr val="bg1"/>
                </a:solidFill>
              </a:rPr>
              <a:t>безработицы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(человек / уровень %)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3686215595"/>
              </p:ext>
            </p:extLst>
          </p:nvPr>
        </p:nvGraphicFramePr>
        <p:xfrm>
          <a:off x="341195" y="3594384"/>
          <a:ext cx="10287333" cy="3263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86854"/>
            <a:ext cx="12596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Показатели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130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31305" y="3689131"/>
            <a:ext cx="1892088" cy="151748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1004331" y="236483"/>
            <a:ext cx="914400" cy="551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84644" y="1114890"/>
            <a:ext cx="3985147" cy="73295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Трудовые ресурсы</a:t>
            </a:r>
            <a:endParaRPr lang="ru-RU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6465" y="2426392"/>
            <a:ext cx="7533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Динамика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 по крупным и средним предприятиям и организациям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59220377"/>
              </p:ext>
            </p:extLst>
          </p:nvPr>
        </p:nvGraphicFramePr>
        <p:xfrm>
          <a:off x="-230608" y="3104902"/>
          <a:ext cx="6699364" cy="279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5776987"/>
              </p:ext>
            </p:extLst>
          </p:nvPr>
        </p:nvGraphicFramePr>
        <p:xfrm>
          <a:off x="6395240" y="3688615"/>
          <a:ext cx="5960533" cy="24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1512" y="5963316"/>
            <a:ext cx="487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Среднесписочная численность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работающих (чел)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8130" y="6168033"/>
            <a:ext cx="487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Среднемесячная заработная плата (руб.)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284" y="5490408"/>
            <a:ext cx="487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2020           2021         2022           2023       2024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87376" y="5207319"/>
            <a:ext cx="1555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2698" y="3705837"/>
            <a:ext cx="10604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2024    </a:t>
            </a:r>
          </a:p>
          <a:p>
            <a:pPr algn="ctr"/>
            <a:endParaRPr lang="ru-RU" sz="10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2023    </a:t>
            </a:r>
          </a:p>
          <a:p>
            <a:pPr algn="ctr"/>
            <a:endParaRPr lang="ru-RU" sz="10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2022    </a:t>
            </a:r>
          </a:p>
          <a:p>
            <a:pPr algn="ctr"/>
            <a:endParaRPr lang="ru-RU" sz="10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2021    </a:t>
            </a:r>
          </a:p>
          <a:p>
            <a:pPr algn="ctr"/>
            <a:endParaRPr lang="ru-RU" sz="10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86603"/>
            <a:ext cx="1219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Показатели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3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рб малый2017.jpg"/>
          <p:cNvPicPr>
            <a:picLocks noChangeAspect="1"/>
          </p:cNvPicPr>
          <p:nvPr/>
        </p:nvPicPr>
        <p:blipFill>
          <a:blip r:embed="rId2" cstate="print"/>
          <a:srcRect b="10349"/>
          <a:stretch>
            <a:fillRect/>
          </a:stretch>
        </p:blipFill>
        <p:spPr>
          <a:xfrm>
            <a:off x="11012673" y="0"/>
            <a:ext cx="1008789" cy="104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9424" y="856357"/>
            <a:ext cx="116659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Что такое бюджет для граждан? </a:t>
            </a: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Основные понятия. </a:t>
            </a:r>
          </a:p>
          <a:p>
            <a:pPr algn="ctr"/>
            <a:endParaRPr lang="ru-RU" sz="9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Бюджет для граждан </a:t>
            </a:r>
            <a:r>
              <a:rPr lang="ru-RU" sz="2000" b="1" i="1" dirty="0" smtClean="0">
                <a:solidFill>
                  <a:schemeClr val="bg1"/>
                </a:solidFill>
              </a:rPr>
              <a:t>– </a:t>
            </a:r>
            <a:r>
              <a:rPr lang="ru-RU" b="1" i="1" dirty="0" smtClean="0">
                <a:solidFill>
                  <a:schemeClr val="bg1"/>
                </a:solidFill>
              </a:rPr>
              <a:t>информационный ресурс, содержащий основные положения проекта решения о бюджете, в доступной для широкого круга заинтересованных пользователей форме. Составляется с целью ознакомления граждан с основными целями, задачами и приоритетными направлениями бюджетной политики муниципального образования. </a:t>
            </a:r>
          </a:p>
          <a:p>
            <a:pPr algn="just"/>
            <a:endParaRPr lang="ru-RU" sz="3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Бюджет</a:t>
            </a:r>
            <a:r>
              <a:rPr lang="ru-RU" sz="2000" b="1" i="1" dirty="0" smtClean="0">
                <a:solidFill>
                  <a:schemeClr val="bg1"/>
                </a:solidFill>
              </a:rPr>
              <a:t> - </a:t>
            </a:r>
            <a:r>
              <a:rPr lang="ru-RU" b="1" i="1" dirty="0" smtClean="0">
                <a:solidFill>
                  <a:schemeClr val="bg1"/>
                </a:solidFill>
              </a:rPr>
              <a:t>это план доходов и расходов муниципального образования на определенный период (финансовый год). </a:t>
            </a:r>
          </a:p>
          <a:p>
            <a:pPr algn="just"/>
            <a:endParaRPr lang="ru-RU" sz="3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Доходы </a:t>
            </a:r>
            <a:r>
              <a:rPr lang="ru-RU" sz="2000" b="1" i="1" dirty="0" smtClean="0">
                <a:solidFill>
                  <a:schemeClr val="bg1"/>
                </a:solidFill>
              </a:rPr>
              <a:t>– </a:t>
            </a:r>
            <a:r>
              <a:rPr lang="ru-RU" b="1" i="1" dirty="0" smtClean="0">
                <a:solidFill>
                  <a:schemeClr val="bg1"/>
                </a:solidFill>
              </a:rPr>
              <a:t>безвозмездные и безвозвратные поступления денежных средств </a:t>
            </a:r>
            <a:endParaRPr lang="en-US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b="1" i="1" dirty="0" smtClean="0">
                <a:solidFill>
                  <a:schemeClr val="bg1"/>
                </a:solidFill>
              </a:rPr>
              <a:t>в бюджет. </a:t>
            </a:r>
          </a:p>
          <a:p>
            <a:pPr algn="just"/>
            <a:endParaRPr lang="ru-RU" sz="3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Расходы</a:t>
            </a:r>
            <a:r>
              <a:rPr lang="ru-RU" sz="2000" b="1" i="1" dirty="0" smtClean="0">
                <a:solidFill>
                  <a:schemeClr val="bg1"/>
                </a:solidFill>
              </a:rPr>
              <a:t> – </a:t>
            </a:r>
            <a:r>
              <a:rPr lang="ru-RU" b="1" i="1" dirty="0" smtClean="0">
                <a:solidFill>
                  <a:schemeClr val="bg1"/>
                </a:solidFill>
              </a:rPr>
              <a:t>выплачиваемые из бюджета денежные средства в соответствии </a:t>
            </a:r>
            <a:endParaRPr lang="en-US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b="1" i="1" dirty="0" smtClean="0">
                <a:solidFill>
                  <a:schemeClr val="bg1"/>
                </a:solidFill>
              </a:rPr>
              <a:t>с установленными полномочиями по расходным обязательствам. </a:t>
            </a:r>
          </a:p>
          <a:p>
            <a:pPr algn="just"/>
            <a:endParaRPr lang="ru-RU" sz="4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Профицит бюджета </a:t>
            </a:r>
            <a:r>
              <a:rPr lang="ru-RU" sz="2000" b="1" i="1" dirty="0" smtClean="0">
                <a:solidFill>
                  <a:schemeClr val="bg1"/>
                </a:solidFill>
              </a:rPr>
              <a:t>– </a:t>
            </a:r>
            <a:r>
              <a:rPr lang="ru-RU" b="1" i="1" dirty="0" smtClean="0">
                <a:solidFill>
                  <a:schemeClr val="bg1"/>
                </a:solidFill>
              </a:rPr>
              <a:t>превышение доходов над расходами. </a:t>
            </a:r>
          </a:p>
          <a:p>
            <a:pPr algn="just"/>
            <a:endParaRPr lang="ru-RU" sz="3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Дефицит бюджета </a:t>
            </a:r>
            <a:r>
              <a:rPr lang="ru-RU" sz="2000" b="1" i="1" dirty="0" smtClean="0">
                <a:solidFill>
                  <a:schemeClr val="bg1"/>
                </a:solidFill>
              </a:rPr>
              <a:t>– </a:t>
            </a:r>
            <a:r>
              <a:rPr lang="ru-RU" b="1" i="1" dirty="0" smtClean="0">
                <a:solidFill>
                  <a:schemeClr val="bg1"/>
                </a:solidFill>
              </a:rPr>
              <a:t>превышение расходов над доходами. </a:t>
            </a:r>
          </a:p>
          <a:p>
            <a:pPr algn="just"/>
            <a:endParaRPr lang="ru-RU" sz="4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Бюджетные ассигнования </a:t>
            </a:r>
            <a:r>
              <a:rPr lang="ru-RU" sz="2000" b="1" i="1" dirty="0" smtClean="0">
                <a:solidFill>
                  <a:schemeClr val="bg1"/>
                </a:solidFill>
              </a:rPr>
              <a:t>– </a:t>
            </a:r>
            <a:r>
              <a:rPr lang="ru-RU" b="1" i="1" dirty="0" smtClean="0">
                <a:solidFill>
                  <a:schemeClr val="bg1"/>
                </a:solidFill>
              </a:rPr>
              <a:t>предельные объёмы денежных средств, предусмотренных в соответствующем финансовом году для исполнения бюджетных обязательств. </a:t>
            </a:r>
          </a:p>
          <a:p>
            <a:pPr algn="just"/>
            <a:endParaRPr lang="ru-RU" sz="3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Межбюджетные трансферты </a:t>
            </a:r>
            <a:r>
              <a:rPr lang="ru-RU" sz="2000" b="1" i="1" dirty="0" smtClean="0">
                <a:solidFill>
                  <a:schemeClr val="bg1"/>
                </a:solidFill>
              </a:rPr>
              <a:t>– </a:t>
            </a:r>
            <a:r>
              <a:rPr lang="ru-RU" b="1" i="1" dirty="0" smtClean="0">
                <a:solidFill>
                  <a:schemeClr val="bg1"/>
                </a:solidFill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89027928_win32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0740493_TF89027928" id="{84CAFB10-2417-4650-A34E-889C627F5DA2}" vid="{4C45BB41-01E1-4A8E-9534-E341FCCDBEF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2892</Words>
  <Application>Microsoft Office PowerPoint</Application>
  <PresentationFormat>Произвольный</PresentationFormat>
  <Paragraphs>554</Paragraphs>
  <Slides>47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tf89027928_win32</vt:lpstr>
      <vt:lpstr>«О бюджете Бокситогорского городского поселения на 2022 год и плановый период 2023-2024 годов»</vt:lpstr>
      <vt:lpstr>Бокситогорское  городское поселение</vt:lpstr>
      <vt:lpstr>Слайд 3</vt:lpstr>
      <vt:lpstr>Потребительский рынок</vt:lpstr>
      <vt:lpstr>Потребительский рынок</vt:lpstr>
      <vt:lpstr>Инвестиции</vt:lpstr>
      <vt:lpstr>Трудовые ресурсы</vt:lpstr>
      <vt:lpstr>Трудовые ресурсы</vt:lpstr>
      <vt:lpstr>Слайд 9</vt:lpstr>
      <vt:lpstr>Слайд 10</vt:lpstr>
      <vt:lpstr>Слайд 11</vt:lpstr>
      <vt:lpstr>Слайд 12</vt:lpstr>
      <vt:lpstr>Слайд 13</vt:lpstr>
      <vt:lpstr>Слайд 14</vt:lpstr>
      <vt:lpstr>Основные показатели бюджета Бокситогорского городского поселения</vt:lpstr>
      <vt:lpstr>Слайд 16</vt:lpstr>
      <vt:lpstr>Структура налоговых и неналоговых  доходов бюджета Бокситогорского городского поселения в 2022 году  </vt:lpstr>
      <vt:lpstr>Слайд 18</vt:lpstr>
      <vt:lpstr>Слайд 19</vt:lpstr>
      <vt:lpstr>Земельный налог</vt:lpstr>
      <vt:lpstr>Доходы от использования  имущества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Структура расходов бюджета поселения в разрезе муниципальных программ на 2022 год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Муниципальная программа  «Формирование современной городской среды»  на 2022 год   </vt:lpstr>
      <vt:lpstr>Слайд 46</vt:lpstr>
      <vt:lpstr>Благодарим вас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2021-03-01T08:57:24Z</dcterms:created>
  <dcterms:modified xsi:type="dcterms:W3CDTF">2021-11-26T11:21:52Z</dcterms:modified>
</cp:coreProperties>
</file>